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5" r:id="rId2"/>
  </p:sldMasterIdLst>
  <p:notesMasterIdLst>
    <p:notesMasterId r:id="rId43"/>
  </p:notesMasterIdLst>
  <p:handoutMasterIdLst>
    <p:handoutMasterId r:id="rId44"/>
  </p:handoutMasterIdLst>
  <p:sldIdLst>
    <p:sldId id="256" r:id="rId3"/>
    <p:sldId id="6811" r:id="rId4"/>
    <p:sldId id="6877" r:id="rId5"/>
    <p:sldId id="7079" r:id="rId6"/>
    <p:sldId id="6812" r:id="rId7"/>
    <p:sldId id="6891" r:id="rId8"/>
    <p:sldId id="7080" r:id="rId9"/>
    <p:sldId id="7103" r:id="rId10"/>
    <p:sldId id="7104" r:id="rId11"/>
    <p:sldId id="7105" r:id="rId12"/>
    <p:sldId id="7106" r:id="rId13"/>
    <p:sldId id="7112" r:id="rId14"/>
    <p:sldId id="7111" r:id="rId15"/>
    <p:sldId id="6814" r:id="rId16"/>
    <p:sldId id="6897" r:id="rId17"/>
    <p:sldId id="7115" r:id="rId18"/>
    <p:sldId id="7107" r:id="rId19"/>
    <p:sldId id="7116" r:id="rId20"/>
    <p:sldId id="7117" r:id="rId21"/>
    <p:sldId id="7119" r:id="rId22"/>
    <p:sldId id="7118" r:id="rId23"/>
    <p:sldId id="7120" r:id="rId24"/>
    <p:sldId id="7121" r:id="rId25"/>
    <p:sldId id="7122" r:id="rId26"/>
    <p:sldId id="7123" r:id="rId27"/>
    <p:sldId id="7113" r:id="rId28"/>
    <p:sldId id="6898" r:id="rId29"/>
    <p:sldId id="300" r:id="rId30"/>
    <p:sldId id="7093" r:id="rId31"/>
    <p:sldId id="7094" r:id="rId32"/>
    <p:sldId id="7095" r:id="rId33"/>
    <p:sldId id="7096" r:id="rId34"/>
    <p:sldId id="7097" r:id="rId35"/>
    <p:sldId id="7124" r:id="rId36"/>
    <p:sldId id="7127" r:id="rId37"/>
    <p:sldId id="7129" r:id="rId38"/>
    <p:sldId id="7128" r:id="rId39"/>
    <p:sldId id="7130" r:id="rId40"/>
    <p:sldId id="7131" r:id="rId41"/>
    <p:sldId id="6839" r:id="rId42"/>
  </p:sldIdLst>
  <p:sldSz cx="12858750" cy="72326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FFFFFF"/>
    <a:srgbClr val="2890E4"/>
    <a:srgbClr val="1969E4"/>
    <a:srgbClr val="343C43"/>
    <a:srgbClr val="1D2730"/>
    <a:srgbClr val="262626"/>
    <a:srgbClr val="4BC1DD"/>
    <a:srgbClr val="CA8F45"/>
    <a:srgbClr val="DD1D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32" autoAdjust="0"/>
    <p:restoredTop sz="94768" autoAdjust="0"/>
  </p:normalViewPr>
  <p:slideViewPr>
    <p:cSldViewPr>
      <p:cViewPr varScale="1">
        <p:scale>
          <a:sx n="63" d="100"/>
          <a:sy n="63" d="100"/>
        </p:scale>
        <p:origin x="57" y="261"/>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2020/7/22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2020/7/22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8062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2613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882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8158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2757760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2608492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398899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222561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246902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324265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8183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701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3800462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2317556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819462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458323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extLst>
      <p:ext uri="{BB962C8B-B14F-4D97-AF65-F5344CB8AC3E}">
        <p14:creationId xmlns:p14="http://schemas.microsoft.com/office/powerpoint/2010/main" val="535893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3032095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1892519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346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EF2083-0386-4B43-BE3F-5071C6BB4FA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048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607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27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451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p:spPr>
        <p:txBody>
          <a:bodyPr anchor="b"/>
          <a:lstStyle>
            <a:lvl1pPr algn="ctr">
              <a:defRPr sz="6330"/>
            </a:lvl1pPr>
          </a:lstStyle>
          <a:p>
            <a:r>
              <a:rPr lang="zh-CN" altLang="en-US"/>
              <a:t>单击此处编辑母版标题样式</a:t>
            </a:r>
            <a:endParaRPr lang="en-US" dirty="0"/>
          </a:p>
        </p:txBody>
      </p:sp>
      <p:sp>
        <p:nvSpPr>
          <p:cNvPr id="3" name="Subtitle 2"/>
          <p:cNvSpPr>
            <a:spLocks noGrp="1"/>
          </p:cNvSpPr>
          <p:nvPr>
            <p:ph type="subTitle" idx="1"/>
          </p:nvPr>
        </p:nvSpPr>
        <p:spPr>
          <a:xfrm>
            <a:off x="1607344" y="3798816"/>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6990" indent="0" algn="ctr">
              <a:buNone/>
              <a:defRPr sz="168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288384D8-9F17-4372-A23A-924F96CB64E3}" type="datetimeFigureOut">
              <a:rPr lang="zh-CN" altLang="en-US" smtClean="0"/>
              <a:t>2020/7/22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080A286-8FF2-4EC5-AF8A-818446FED1D6}"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84039" y="6703595"/>
            <a:ext cx="2893219" cy="385072"/>
          </a:xfrm>
          <a:prstGeom prst="rect">
            <a:avLst/>
          </a:prstGeom>
        </p:spPr>
        <p:txBody>
          <a:bodyPr/>
          <a:lstStyle/>
          <a:p>
            <a:fld id="{DD89832E-26A6-4465-8181-DF230988BFFD}" type="datetimeFigureOut">
              <a:rPr lang="en-US" smtClean="0"/>
              <a:t>7/22/2020</a:t>
            </a:fld>
            <a:endParaRPr lang="en-US"/>
          </a:p>
        </p:txBody>
      </p:sp>
      <p:sp>
        <p:nvSpPr>
          <p:cNvPr id="5" name="Footer Placeholder 4"/>
          <p:cNvSpPr>
            <a:spLocks noGrp="1"/>
          </p:cNvSpPr>
          <p:nvPr>
            <p:ph type="ftr" sz="quarter" idx="11"/>
          </p:nvPr>
        </p:nvSpPr>
        <p:spPr>
          <a:xfrm>
            <a:off x="4259461" y="6703595"/>
            <a:ext cx="4339828" cy="385072"/>
          </a:xfrm>
          <a:prstGeom prst="rect">
            <a:avLst/>
          </a:prstGeom>
        </p:spPr>
        <p:txBody>
          <a:bodyPr/>
          <a:lstStyle/>
          <a:p>
            <a:endParaRPr lang="en-US"/>
          </a:p>
        </p:txBody>
      </p:sp>
      <p:sp>
        <p:nvSpPr>
          <p:cNvPr id="6" name="Slide Number Placeholder 5"/>
          <p:cNvSpPr>
            <a:spLocks noGrp="1"/>
          </p:cNvSpPr>
          <p:nvPr>
            <p:ph type="sldNum" sz="quarter" idx="12"/>
          </p:nvPr>
        </p:nvSpPr>
        <p:spPr>
          <a:xfrm>
            <a:off x="9081492" y="6703595"/>
            <a:ext cx="2893219" cy="385072"/>
          </a:xfrm>
          <a:prstGeom prst="rect">
            <a:avLst/>
          </a:prstGeom>
        </p:spPr>
        <p:txBody>
          <a:bodyPr/>
          <a:lstStyle/>
          <a:p>
            <a:fld id="{58A5B2D7-6EFD-446D-831A-7B28045AA251}" type="slidenum">
              <a:rPr lang="en-US" smtClean="0"/>
              <a:t>‹#›</a:t>
            </a:fld>
            <a:endParaRPr 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3079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28"/>
            </a:lvl1pPr>
          </a:lstStyle>
          <a:p>
            <a:r>
              <a:rPr lang="zh-CN" altLang="en-US"/>
              <a:t>单击此处编辑母版标题样式</a:t>
            </a:r>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31"/>
            </a:lvl1pPr>
            <a:lvl2pPr marL="482163" indent="0" algn="ctr">
              <a:buNone/>
              <a:defRPr sz="2109"/>
            </a:lvl2pPr>
            <a:lvl3pPr marL="964326" indent="0" algn="ctr">
              <a:buNone/>
              <a:defRPr sz="1898"/>
            </a:lvl3pPr>
            <a:lvl4pPr marL="1446489" indent="0" algn="ctr">
              <a:buNone/>
              <a:defRPr sz="1687"/>
            </a:lvl4pPr>
            <a:lvl5pPr marL="1928652" indent="0" algn="ctr">
              <a:buNone/>
              <a:defRPr sz="1687"/>
            </a:lvl5pPr>
            <a:lvl6pPr marL="2410816" indent="0" algn="ctr">
              <a:buNone/>
              <a:defRPr sz="1687"/>
            </a:lvl6pPr>
            <a:lvl7pPr marL="2892979" indent="0" algn="ctr">
              <a:buNone/>
              <a:defRPr sz="1687"/>
            </a:lvl7pPr>
            <a:lvl8pPr marL="3375142" indent="0" algn="ctr">
              <a:buNone/>
              <a:defRPr sz="1687"/>
            </a:lvl8pPr>
            <a:lvl9pPr marL="3857305" indent="0" algn="ctr">
              <a:buNone/>
              <a:defRPr sz="1687"/>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964326">
              <a:defRPr/>
            </a:pPr>
            <a:fld id="{7F4BC8E5-9757-4C45-8458-6FB4B17050D2}" type="datetimeFigureOut">
              <a:rPr lang="zh-CN" altLang="en-US" smtClean="0"/>
              <a:pPr defTabSz="964326">
                <a:defRPr/>
              </a:pPr>
              <a:t>2020/7/22</a:t>
            </a:fld>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26760050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017681506"/>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28"/>
            </a:lvl1pPr>
          </a:lstStyle>
          <a:p>
            <a:r>
              <a:rPr lang="zh-CN" altLang="en-US"/>
              <a:t>单击此处编辑母版标题样式</a:t>
            </a:r>
          </a:p>
        </p:txBody>
      </p:sp>
      <p:sp>
        <p:nvSpPr>
          <p:cNvPr id="3" name="文本占位符 2"/>
          <p:cNvSpPr>
            <a:spLocks noGrp="1"/>
          </p:cNvSpPr>
          <p:nvPr>
            <p:ph type="body" idx="1"/>
          </p:nvPr>
        </p:nvSpPr>
        <p:spPr>
          <a:xfrm>
            <a:off x="877342" y="4840184"/>
            <a:ext cx="11090672" cy="1582142"/>
          </a:xfrm>
        </p:spPr>
        <p:txBody>
          <a:bodyPr/>
          <a:lstStyle>
            <a:lvl1pPr marL="0" indent="0">
              <a:buNone/>
              <a:defRPr sz="2531">
                <a:solidFill>
                  <a:schemeClr val="tx1">
                    <a:tint val="75000"/>
                  </a:schemeClr>
                </a:solidFill>
              </a:defRPr>
            </a:lvl1pPr>
            <a:lvl2pPr marL="482163" indent="0">
              <a:buNone/>
              <a:defRPr sz="2109">
                <a:solidFill>
                  <a:schemeClr val="tx1">
                    <a:tint val="75000"/>
                  </a:schemeClr>
                </a:solidFill>
              </a:defRPr>
            </a:lvl2pPr>
            <a:lvl3pPr marL="964326" indent="0">
              <a:buNone/>
              <a:defRPr sz="1898">
                <a:solidFill>
                  <a:schemeClr val="tx1">
                    <a:tint val="75000"/>
                  </a:schemeClr>
                </a:solidFill>
              </a:defRPr>
            </a:lvl3pPr>
            <a:lvl4pPr marL="1446489" indent="0">
              <a:buNone/>
              <a:defRPr sz="1687">
                <a:solidFill>
                  <a:schemeClr val="tx1">
                    <a:tint val="75000"/>
                  </a:schemeClr>
                </a:solidFill>
              </a:defRPr>
            </a:lvl4pPr>
            <a:lvl5pPr marL="1928652" indent="0">
              <a:buNone/>
              <a:defRPr sz="1687">
                <a:solidFill>
                  <a:schemeClr val="tx1">
                    <a:tint val="75000"/>
                  </a:schemeClr>
                </a:solidFill>
              </a:defRPr>
            </a:lvl5pPr>
            <a:lvl6pPr marL="2410816" indent="0">
              <a:buNone/>
              <a:defRPr sz="1687">
                <a:solidFill>
                  <a:schemeClr val="tx1">
                    <a:tint val="75000"/>
                  </a:schemeClr>
                </a:solidFill>
              </a:defRPr>
            </a:lvl6pPr>
            <a:lvl7pPr marL="2892979" indent="0">
              <a:buNone/>
              <a:defRPr sz="1687">
                <a:solidFill>
                  <a:schemeClr val="tx1">
                    <a:tint val="75000"/>
                  </a:schemeClr>
                </a:solidFill>
              </a:defRPr>
            </a:lvl7pPr>
            <a:lvl8pPr marL="3375142" indent="0">
              <a:buNone/>
              <a:defRPr sz="1687">
                <a:solidFill>
                  <a:schemeClr val="tx1">
                    <a:tint val="75000"/>
                  </a:schemeClr>
                </a:solidFill>
              </a:defRPr>
            </a:lvl8pPr>
            <a:lvl9pPr marL="3857305" indent="0">
              <a:buNone/>
              <a:defRPr sz="168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9276602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84039"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09742" y="1925358"/>
            <a:ext cx="5464969" cy="4589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552374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p>
        </p:txBody>
      </p:sp>
      <p:sp>
        <p:nvSpPr>
          <p:cNvPr id="3" name="文本占位符 2"/>
          <p:cNvSpPr>
            <a:spLocks noGrp="1"/>
          </p:cNvSpPr>
          <p:nvPr>
            <p:ph type="body" idx="1"/>
          </p:nvPr>
        </p:nvSpPr>
        <p:spPr>
          <a:xfrm>
            <a:off x="885715" y="1773004"/>
            <a:ext cx="5439853"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4" name="内容占位符 3"/>
          <p:cNvSpPr>
            <a:spLocks noGrp="1"/>
          </p:cNvSpPr>
          <p:nvPr>
            <p:ph sz="half" idx="2"/>
          </p:nvPr>
        </p:nvSpPr>
        <p:spPr>
          <a:xfrm>
            <a:off x="885715" y="2641926"/>
            <a:ext cx="5439853"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509742" y="1773004"/>
            <a:ext cx="5466644" cy="86892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a:t>单击此处编辑母版文本样式</a:t>
            </a:r>
          </a:p>
        </p:txBody>
      </p:sp>
      <p:sp>
        <p:nvSpPr>
          <p:cNvPr id="6" name="内容占位符 5"/>
          <p:cNvSpPr>
            <a:spLocks noGrp="1"/>
          </p:cNvSpPr>
          <p:nvPr>
            <p:ph sz="quarter" idx="4"/>
          </p:nvPr>
        </p:nvSpPr>
        <p:spPr>
          <a:xfrm>
            <a:off x="6509742" y="2641926"/>
            <a:ext cx="5466644" cy="3885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964326">
              <a:defRPr/>
            </a:pPr>
            <a:endParaRPr lang="zh-CN" altLang="en-US"/>
          </a:p>
        </p:txBody>
      </p:sp>
      <p:sp>
        <p:nvSpPr>
          <p:cNvPr id="8" name="页脚占位符 7"/>
          <p:cNvSpPr>
            <a:spLocks noGrp="1"/>
          </p:cNvSpPr>
          <p:nvPr>
            <p:ph type="ftr" sz="quarter" idx="11"/>
          </p:nvPr>
        </p:nvSpPr>
        <p:spPr/>
        <p:txBody>
          <a:bodyPr/>
          <a:lstStyle/>
          <a:p>
            <a:pPr defTabSz="964326">
              <a:defRPr/>
            </a:pPr>
            <a:endParaRPr lang="zh-CN" altLang="en-US"/>
          </a:p>
        </p:txBody>
      </p:sp>
      <p:sp>
        <p:nvSpPr>
          <p:cNvPr id="9" name="灯片编号占位符 8"/>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07335229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964326">
              <a:defRPr/>
            </a:pPr>
            <a:endParaRPr lang="zh-CN" altLang="en-US"/>
          </a:p>
        </p:txBody>
      </p:sp>
      <p:sp>
        <p:nvSpPr>
          <p:cNvPr id="4" name="页脚占位符 3"/>
          <p:cNvSpPr>
            <a:spLocks noGrp="1"/>
          </p:cNvSpPr>
          <p:nvPr>
            <p:ph type="ftr" sz="quarter" idx="11"/>
          </p:nvPr>
        </p:nvSpPr>
        <p:spPr/>
        <p:txBody>
          <a:bodyPr/>
          <a:lstStyle/>
          <a:p>
            <a:pPr defTabSz="964326">
              <a:defRPr/>
            </a:pPr>
            <a:endParaRPr lang="zh-CN" altLang="en-US"/>
          </a:p>
        </p:txBody>
      </p:sp>
      <p:sp>
        <p:nvSpPr>
          <p:cNvPr id="5" name="灯片编号占位符 4"/>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31289205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64326">
              <a:defRPr/>
            </a:pPr>
            <a:endParaRPr lang="zh-CN" altLang="en-US"/>
          </a:p>
        </p:txBody>
      </p:sp>
      <p:sp>
        <p:nvSpPr>
          <p:cNvPr id="3" name="页脚占位符 2"/>
          <p:cNvSpPr>
            <a:spLocks noGrp="1"/>
          </p:cNvSpPr>
          <p:nvPr>
            <p:ph type="ftr" sz="quarter" idx="11"/>
          </p:nvPr>
        </p:nvSpPr>
        <p:spPr/>
        <p:txBody>
          <a:bodyPr/>
          <a:lstStyle/>
          <a:p>
            <a:pPr defTabSz="964326">
              <a:defRPr/>
            </a:pPr>
            <a:endParaRPr lang="zh-CN" altLang="en-US"/>
          </a:p>
        </p:txBody>
      </p:sp>
      <p:sp>
        <p:nvSpPr>
          <p:cNvPr id="4" name="灯片编号占位符 3"/>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4290795822"/>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内容占位符 2"/>
          <p:cNvSpPr>
            <a:spLocks noGrp="1"/>
          </p:cNvSpPr>
          <p:nvPr>
            <p:ph idx="1"/>
          </p:nvPr>
        </p:nvSpPr>
        <p:spPr>
          <a:xfrm>
            <a:off x="5466644" y="1041368"/>
            <a:ext cx="6509742" cy="5139869"/>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559783584"/>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p>
        </p:txBody>
      </p:sp>
      <p:sp>
        <p:nvSpPr>
          <p:cNvPr id="3" name="图片占位符 2"/>
          <p:cNvSpPr>
            <a:spLocks noGrp="1"/>
          </p:cNvSpPr>
          <p:nvPr>
            <p:ph type="pic" idx="1"/>
          </p:nvPr>
        </p:nvSpPr>
        <p:spPr>
          <a:xfrm>
            <a:off x="5466644" y="1041368"/>
            <a:ext cx="6509742" cy="5139869"/>
          </a:xfrm>
        </p:spPr>
        <p:txBody>
          <a:bodyPr vert="horz" lIns="91440" tIns="45720" rIns="91440" bIns="45720" rtlCol="0">
            <a:normAutofit/>
          </a:bodyPr>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pPr marL="0" marR="0" lvl="0" indent="0" algn="l" defTabSz="964326" rtl="0" eaLnBrk="1" fontAlgn="auto" latinLnBrk="0" hangingPunct="1">
              <a:lnSpc>
                <a:spcPct val="90000"/>
              </a:lnSpc>
              <a:spcBef>
                <a:spcPts val="1055"/>
              </a:spcBef>
              <a:spcAft>
                <a:spcPts val="0"/>
              </a:spcAft>
              <a:buClrTx/>
              <a:buSzTx/>
              <a:buFont typeface="Arial" panose="020B0604020202020204" pitchFamily="34" charset="0"/>
              <a:buNone/>
              <a:defRPr/>
            </a:pPr>
            <a:endParaRPr kumimoji="0" lang="zh-CN" altLang="en-US" sz="3375"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7"/>
            </a:lvl1pPr>
            <a:lvl2pPr marL="482163" indent="0">
              <a:buNone/>
              <a:defRPr sz="1476"/>
            </a:lvl2pPr>
            <a:lvl3pPr marL="964326" indent="0">
              <a:buNone/>
              <a:defRPr sz="1266"/>
            </a:lvl3pPr>
            <a:lvl4pPr marL="1446489" indent="0">
              <a:buNone/>
              <a:defRPr sz="1055"/>
            </a:lvl4pPr>
            <a:lvl5pPr marL="1928652" indent="0">
              <a:buNone/>
              <a:defRPr sz="1055"/>
            </a:lvl5pPr>
            <a:lvl6pPr marL="2410816" indent="0">
              <a:buNone/>
              <a:defRPr sz="1055"/>
            </a:lvl6pPr>
            <a:lvl7pPr marL="2892979" indent="0">
              <a:buNone/>
              <a:defRPr sz="1055"/>
            </a:lvl7pPr>
            <a:lvl8pPr marL="3375142" indent="0">
              <a:buNone/>
              <a:defRPr sz="1055"/>
            </a:lvl8pPr>
            <a:lvl9pPr marL="38573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964326">
              <a:defRPr/>
            </a:pPr>
            <a:endParaRPr lang="zh-CN" altLang="en-US"/>
          </a:p>
        </p:txBody>
      </p:sp>
      <p:sp>
        <p:nvSpPr>
          <p:cNvPr id="6" name="页脚占位符 5"/>
          <p:cNvSpPr>
            <a:spLocks noGrp="1"/>
          </p:cNvSpPr>
          <p:nvPr>
            <p:ph type="ftr" sz="quarter" idx="11"/>
          </p:nvPr>
        </p:nvSpPr>
        <p:spPr/>
        <p:txBody>
          <a:bodyPr/>
          <a:lstStyle/>
          <a:p>
            <a:pPr defTabSz="964326">
              <a:defRPr/>
            </a:pPr>
            <a:endParaRPr lang="zh-CN" altLang="en-US"/>
          </a:p>
        </p:txBody>
      </p:sp>
      <p:sp>
        <p:nvSpPr>
          <p:cNvPr id="7" name="灯片编号占位符 6"/>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8617937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192765081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964326">
              <a:defRPr/>
            </a:pPr>
            <a:endParaRPr lang="zh-CN" altLang="en-US"/>
          </a:p>
        </p:txBody>
      </p:sp>
      <p:sp>
        <p:nvSpPr>
          <p:cNvPr id="5" name="页脚占位符 4"/>
          <p:cNvSpPr>
            <a:spLocks noGrp="1"/>
          </p:cNvSpPr>
          <p:nvPr>
            <p:ph type="ftr" sz="quarter" idx="11"/>
          </p:nvPr>
        </p:nvSpPr>
        <p:spPr/>
        <p:txBody>
          <a:bodyPr/>
          <a:lstStyle/>
          <a:p>
            <a:pPr defTabSz="964326">
              <a:defRPr/>
            </a:pPr>
            <a:endParaRPr lang="zh-CN" altLang="en-US"/>
          </a:p>
        </p:txBody>
      </p:sp>
      <p:sp>
        <p:nvSpPr>
          <p:cNvPr id="6" name="灯片编号占位符 5"/>
          <p:cNvSpPr>
            <a:spLocks noGrp="1"/>
          </p:cNvSpPr>
          <p:nvPr>
            <p:ph type="sldNum" sz="quarter" idx="12"/>
          </p:nvPr>
        </p:nvSpPr>
        <p:spPr/>
        <p:txBody>
          <a:body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6753278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77342" y="1803141"/>
            <a:ext cx="11090672" cy="3008581"/>
          </a:xfrm>
        </p:spPr>
        <p:txBody>
          <a:bodyPr anchor="b"/>
          <a:lstStyle>
            <a:lvl1pPr>
              <a:defRPr sz="633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77342" y="4840184"/>
            <a:ext cx="11090672" cy="1582142"/>
          </a:xfrm>
        </p:spPr>
        <p:txBody>
          <a:bodyPr/>
          <a:lstStyle>
            <a:lvl1pPr marL="0" indent="0">
              <a:buNone/>
              <a:defRPr sz="2530">
                <a:solidFill>
                  <a:schemeClr val="tx1">
                    <a:tint val="75000"/>
                  </a:schemeClr>
                </a:solidFill>
              </a:defRPr>
            </a:lvl1pPr>
            <a:lvl2pPr marL="481965" indent="0">
              <a:buNone/>
              <a:defRPr sz="2110">
                <a:solidFill>
                  <a:schemeClr val="tx1">
                    <a:tint val="75000"/>
                  </a:schemeClr>
                </a:solidFill>
              </a:defRPr>
            </a:lvl2pPr>
            <a:lvl3pPr marL="964565" indent="0">
              <a:buNone/>
              <a:defRPr sz="1900">
                <a:solidFill>
                  <a:schemeClr val="tx1">
                    <a:tint val="75000"/>
                  </a:schemeClr>
                </a:solidFill>
              </a:defRPr>
            </a:lvl3pPr>
            <a:lvl4pPr marL="1446530" indent="0">
              <a:buNone/>
              <a:defRPr sz="1685">
                <a:solidFill>
                  <a:schemeClr val="tx1">
                    <a:tint val="75000"/>
                  </a:schemeClr>
                </a:solidFill>
              </a:defRPr>
            </a:lvl4pPr>
            <a:lvl5pPr marL="1928495" indent="0">
              <a:buNone/>
              <a:defRPr sz="1685">
                <a:solidFill>
                  <a:schemeClr val="tx1">
                    <a:tint val="75000"/>
                  </a:schemeClr>
                </a:solidFill>
              </a:defRPr>
            </a:lvl5pPr>
            <a:lvl6pPr marL="2411095" indent="0">
              <a:buNone/>
              <a:defRPr sz="1685">
                <a:solidFill>
                  <a:schemeClr val="tx1">
                    <a:tint val="75000"/>
                  </a:schemeClr>
                </a:solidFill>
              </a:defRPr>
            </a:lvl6pPr>
            <a:lvl7pPr marL="2893060" indent="0">
              <a:buNone/>
              <a:defRPr sz="1685">
                <a:solidFill>
                  <a:schemeClr val="tx1">
                    <a:tint val="75000"/>
                  </a:schemeClr>
                </a:solidFill>
              </a:defRPr>
            </a:lvl7pPr>
            <a:lvl8pPr marL="3375025" indent="0">
              <a:buNone/>
              <a:defRPr sz="1685">
                <a:solidFill>
                  <a:schemeClr val="tx1">
                    <a:tint val="75000"/>
                  </a:schemeClr>
                </a:solidFill>
              </a:defRPr>
            </a:lvl8pPr>
            <a:lvl9pPr marL="3856990" indent="0">
              <a:buNone/>
              <a:defRPr sz="168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84039"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509742" y="1925358"/>
            <a:ext cx="5464969" cy="45890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85714" y="385072"/>
            <a:ext cx="11090672" cy="139797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85715" y="1773004"/>
            <a:ext cx="5439853"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4" name="Content Placeholder 3"/>
          <p:cNvSpPr>
            <a:spLocks noGrp="1"/>
          </p:cNvSpPr>
          <p:nvPr>
            <p:ph sz="half" idx="2" hasCustomPrompt="1"/>
          </p:nvPr>
        </p:nvSpPr>
        <p:spPr>
          <a:xfrm>
            <a:off x="885715" y="2641926"/>
            <a:ext cx="5439853"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509742" y="1773004"/>
            <a:ext cx="5466644"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编辑母版文本样式</a:t>
            </a:r>
          </a:p>
        </p:txBody>
      </p:sp>
      <p:sp>
        <p:nvSpPr>
          <p:cNvPr id="6" name="Content Placeholder 5"/>
          <p:cNvSpPr>
            <a:spLocks noGrp="1"/>
          </p:cNvSpPr>
          <p:nvPr>
            <p:ph sz="quarter" idx="4" hasCustomPrompt="1"/>
          </p:nvPr>
        </p:nvSpPr>
        <p:spPr>
          <a:xfrm>
            <a:off x="6509742" y="2641926"/>
            <a:ext cx="5466644" cy="38858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466644" y="1041368"/>
            <a:ext cx="6509742" cy="5139869"/>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466644" y="1041368"/>
            <a:ext cx="6509742" cy="5139869"/>
          </a:xfrm>
        </p:spPr>
        <p:txBody>
          <a:bodyPr anchor="t"/>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2020/7/22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87" r:id="rId14"/>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84039" y="385072"/>
            <a:ext cx="11090672" cy="1397978"/>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884039" y="1925358"/>
            <a:ext cx="11090672" cy="458905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pPr defTabSz="964326">
              <a:defRPr/>
            </a:pPr>
            <a:fld id="{7F4BC8E5-9757-4C45-8458-6FB4B17050D2}" type="datetimeFigureOut">
              <a:rPr lang="zh-CN" altLang="en-US" smtClean="0"/>
              <a:pPr defTabSz="964326">
                <a:defRPr/>
              </a:pPr>
              <a:t>2020/7/22</a:t>
            </a:fld>
            <a:endParaRPr lang="zh-CN" altLang="en-US"/>
          </a:p>
        </p:txBody>
      </p:sp>
      <p:sp>
        <p:nvSpPr>
          <p:cNvPr id="5" name="页脚占位符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pPr defTabSz="964326">
              <a:defRPr/>
            </a:pPr>
            <a:endParaRPr lang="zh-CN" altLang="en-US"/>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pPr defTabSz="964326">
              <a:defRPr/>
            </a:pPr>
            <a:fld id="{4BB3FC87-6AF0-49DD-8FE1-6B7100D14DDA}" type="slidenum">
              <a:rPr lang="zh-CN" altLang="en-US" smtClean="0"/>
              <a:pPr defTabSz="964326">
                <a:defRPr/>
              </a:pPr>
              <a:t>‹#›</a:t>
            </a:fld>
            <a:endParaRPr lang="zh-CN" altLang="en-US"/>
          </a:p>
        </p:txBody>
      </p:sp>
    </p:spTree>
    <p:extLst>
      <p:ext uri="{BB962C8B-B14F-4D97-AF65-F5344CB8AC3E}">
        <p14:creationId xmlns:p14="http://schemas.microsoft.com/office/powerpoint/2010/main" val="32409521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hf sldNum="0" hdr="0" ftr="0" dt="0"/>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zh-CN"/>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3.jpe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jpe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8.jpe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p>
        </p:txBody>
      </p:sp>
      <p:sp>
        <p:nvSpPr>
          <p:cNvPr id="3" name="object 3"/>
          <p:cNvSpPr/>
          <p:nvPr/>
        </p:nvSpPr>
        <p:spPr>
          <a:xfrm>
            <a:off x="353" y="0"/>
            <a:ext cx="12858044" cy="7232650"/>
          </a:xfrm>
          <a:prstGeom prst="rect">
            <a:avLst/>
          </a:prstGeom>
          <a:blipFill>
            <a:blip r:embed="rId3" cstate="print"/>
            <a:stretch>
              <a:fillRect/>
            </a:stretch>
          </a:blipFill>
        </p:spPr>
        <p:txBody>
          <a:bodyPr wrap="square" lIns="0" tIns="0" rIns="0" bIns="0" rtlCol="0"/>
          <a:lstStyle/>
          <a:p>
            <a:endParaRPr sz="1900"/>
          </a:p>
        </p:txBody>
      </p:sp>
      <p:sp>
        <p:nvSpPr>
          <p:cNvPr id="4" name="object 4"/>
          <p:cNvSpPr/>
          <p:nvPr/>
        </p:nvSpPr>
        <p:spPr>
          <a:xfrm>
            <a:off x="4912127" y="2102290"/>
            <a:ext cx="3034497" cy="2573216"/>
          </a:xfrm>
          <a:prstGeom prst="rect">
            <a:avLst/>
          </a:prstGeom>
          <a:blipFill>
            <a:blip r:embed="rId4" cstate="print"/>
            <a:stretch>
              <a:fillRect/>
            </a:stretch>
          </a:blipFill>
        </p:spPr>
        <p:txBody>
          <a:bodyPr wrap="square" lIns="0" tIns="0" rIns="0" bIns="0" rtlCol="0"/>
          <a:lstStyle/>
          <a:p>
            <a:endParaRPr sz="1900"/>
          </a:p>
        </p:txBody>
      </p:sp>
      <p:sp>
        <p:nvSpPr>
          <p:cNvPr id="5" name="文本框 4"/>
          <p:cNvSpPr txBox="1"/>
          <p:nvPr/>
        </p:nvSpPr>
        <p:spPr>
          <a:xfrm>
            <a:off x="4125119" y="4840461"/>
            <a:ext cx="4608512" cy="1446550"/>
          </a:xfrm>
          <a:prstGeom prst="rect">
            <a:avLst/>
          </a:prstGeom>
          <a:noFill/>
        </p:spPr>
        <p:txBody>
          <a:bodyPr wrap="square" rtlCol="0">
            <a:spAutoFit/>
          </a:bodyPr>
          <a:lstStyle/>
          <a:p>
            <a:pPr algn="ctr"/>
            <a:r>
              <a:rPr lang="zh-CN" altLang="en-US" sz="4000" dirty="0" smtClean="0"/>
              <a:t>工程材料</a:t>
            </a:r>
            <a:endParaRPr lang="en-US" altLang="zh-CN" sz="4000" dirty="0" smtClean="0"/>
          </a:p>
          <a:p>
            <a:pPr algn="ctr"/>
            <a:r>
              <a:rPr lang="zh-CN" altLang="en-US" sz="2400" dirty="0" smtClean="0"/>
              <a:t>主讲人：董仕豪</a:t>
            </a:r>
            <a:endParaRPr lang="en-US" altLang="zh-CN" sz="2400" dirty="0" smtClean="0"/>
          </a:p>
          <a:p>
            <a:pPr algn="ctr"/>
            <a:r>
              <a:rPr lang="zh-CN" altLang="en-US" sz="2400" dirty="0" smtClean="0"/>
              <a:t>邮箱：</a:t>
            </a:r>
            <a:r>
              <a:rPr lang="en-US" altLang="zh-CN" sz="2400" dirty="0" smtClean="0"/>
              <a:t>kiterunner347@sjtu.edu.cn</a:t>
            </a:r>
            <a:endParaRPr lang="zh-CN" altLang="en-US" sz="2400" dirty="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1396846" y="177189"/>
            <a:ext cx="1005403"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塑性</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91429" y="1060069"/>
            <a:ext cx="11742602" cy="1200329"/>
          </a:xfrm>
          <a:prstGeom prst="rect">
            <a:avLst/>
          </a:prstGeom>
        </p:spPr>
        <p:txBody>
          <a:bodyPr wrap="square">
            <a:spAutoFit/>
          </a:bodyPr>
          <a:lstStyle/>
          <a:p>
            <a:r>
              <a:rPr lang="en-US" altLang="zh-CN" sz="2400" dirty="0"/>
              <a:t>2</a:t>
            </a:r>
            <a:r>
              <a:rPr lang="zh-CN" altLang="en-US" sz="2400" dirty="0"/>
              <a:t>、</a:t>
            </a:r>
            <a:r>
              <a:rPr lang="zh-CN" altLang="en-US" sz="2400" dirty="0">
                <a:solidFill>
                  <a:srgbClr val="FFFF00"/>
                </a:solidFill>
              </a:rPr>
              <a:t>塑性</a:t>
            </a:r>
            <a:r>
              <a:rPr lang="zh-CN" altLang="en-US" sz="2400" dirty="0"/>
              <a:t> </a:t>
            </a:r>
            <a:r>
              <a:rPr lang="en-US" altLang="zh-CN" sz="2400" dirty="0"/>
              <a:t>——</a:t>
            </a:r>
            <a:r>
              <a:rPr lang="zh-CN" altLang="en-US" sz="2400" dirty="0"/>
              <a:t>材料在载荷作用下产生塑性变形而不被破坏的</a:t>
            </a:r>
            <a:r>
              <a:rPr lang="zh-CN" altLang="en-US" sz="2400" dirty="0" smtClean="0"/>
              <a:t>能力</a:t>
            </a:r>
            <a:endParaRPr lang="en-US" altLang="zh-CN" sz="2400" dirty="0" smtClean="0"/>
          </a:p>
          <a:p>
            <a:endParaRPr lang="en-US" altLang="zh-CN" sz="2400" dirty="0" smtClean="0"/>
          </a:p>
          <a:p>
            <a:r>
              <a:rPr lang="zh-CN" altLang="en-US" sz="2400" dirty="0" smtClean="0"/>
              <a:t>根据延伸率将材料分为塑性材料和脆性</a:t>
            </a:r>
            <a:r>
              <a:rPr lang="zh-CN" altLang="en-US" sz="2400" dirty="0"/>
              <a:t>材料：低碳钢是</a:t>
            </a:r>
            <a:r>
              <a:rPr lang="zh-CN" altLang="en-US" sz="2400" dirty="0" smtClean="0"/>
              <a:t>塑性材料，铸铁</a:t>
            </a:r>
            <a:r>
              <a:rPr lang="zh-CN" altLang="en-US" sz="2400" dirty="0"/>
              <a:t>是脆性材料。</a:t>
            </a:r>
            <a:endParaRPr lang="en-US" altLang="zh-CN" sz="2400" dirty="0" smtClean="0"/>
          </a:p>
        </p:txBody>
      </p:sp>
      <p:pic>
        <p:nvPicPr>
          <p:cNvPr id="3" name="图片 2"/>
          <p:cNvPicPr>
            <a:picLocks noChangeAspect="1"/>
          </p:cNvPicPr>
          <p:nvPr/>
        </p:nvPicPr>
        <p:blipFill>
          <a:blip r:embed="rId4"/>
          <a:stretch>
            <a:fillRect/>
          </a:stretch>
        </p:blipFill>
        <p:spPr>
          <a:xfrm>
            <a:off x="8373591" y="2556740"/>
            <a:ext cx="3168352" cy="4213319"/>
          </a:xfrm>
          <a:prstGeom prst="rect">
            <a:avLst/>
          </a:prstGeom>
        </p:spPr>
      </p:pic>
      <p:pic>
        <p:nvPicPr>
          <p:cNvPr id="4" name="图片 3"/>
          <p:cNvPicPr>
            <a:picLocks noChangeAspect="1"/>
          </p:cNvPicPr>
          <p:nvPr/>
        </p:nvPicPr>
        <p:blipFill>
          <a:blip r:embed="rId5"/>
          <a:stretch>
            <a:fillRect/>
          </a:stretch>
        </p:blipFill>
        <p:spPr>
          <a:xfrm>
            <a:off x="1100783" y="2558504"/>
            <a:ext cx="5688632" cy="4209793"/>
          </a:xfrm>
          <a:prstGeom prst="rect">
            <a:avLst/>
          </a:prstGeom>
        </p:spPr>
      </p:pic>
    </p:spTree>
    <p:extLst>
      <p:ext uri="{BB962C8B-B14F-4D97-AF65-F5344CB8AC3E}">
        <p14:creationId xmlns:p14="http://schemas.microsoft.com/office/powerpoint/2010/main" val="12573662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986477" y="177189"/>
            <a:ext cx="1826142"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韧性疲劳</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56440" y="880021"/>
            <a:ext cx="11790407" cy="1661993"/>
          </a:xfrm>
          <a:prstGeom prst="rect">
            <a:avLst/>
          </a:prstGeom>
        </p:spPr>
        <p:txBody>
          <a:bodyPr wrap="none">
            <a:spAutoFit/>
          </a:bodyPr>
          <a:lstStyle/>
          <a:p>
            <a:r>
              <a:rPr lang="en-US" altLang="zh-CN" sz="2800" dirty="0"/>
              <a:t>3</a:t>
            </a:r>
            <a:r>
              <a:rPr lang="zh-CN" altLang="en-US" sz="2800" dirty="0"/>
              <a:t>、韧性</a:t>
            </a:r>
            <a:r>
              <a:rPr lang="en-US" altLang="zh-CN" sz="2800" dirty="0" smtClean="0"/>
              <a:t>——</a:t>
            </a:r>
            <a:r>
              <a:rPr lang="zh-CN" altLang="en-US" sz="2800" dirty="0"/>
              <a:t>材料抵抗冲击载荷的作用而不破坏的</a:t>
            </a:r>
            <a:r>
              <a:rPr lang="zh-CN" altLang="en-US" sz="2800" dirty="0" smtClean="0"/>
              <a:t>能力</a:t>
            </a:r>
            <a:r>
              <a:rPr lang="zh-CN" altLang="en-US" sz="2000" dirty="0" smtClean="0"/>
              <a:t>（韧性差</a:t>
            </a:r>
            <a:r>
              <a:rPr lang="en-US" altLang="zh-CN" sz="2000" dirty="0" smtClean="0"/>
              <a:t>=</a:t>
            </a:r>
            <a:r>
              <a:rPr lang="zh-CN" altLang="en-US" sz="2000" dirty="0" smtClean="0"/>
              <a:t>脆）</a:t>
            </a:r>
            <a:endParaRPr lang="en-US" altLang="zh-CN" sz="2000" dirty="0" smtClean="0"/>
          </a:p>
          <a:p>
            <a:endParaRPr lang="en-US" altLang="zh-CN" sz="2800" dirty="0" smtClean="0"/>
          </a:p>
          <a:p>
            <a:r>
              <a:rPr lang="en-US" altLang="zh-CN" sz="2800" dirty="0" smtClean="0"/>
              <a:t>4</a:t>
            </a:r>
            <a:r>
              <a:rPr lang="zh-CN" altLang="en-US" sz="2800" dirty="0" smtClean="0"/>
              <a:t>、疲劳</a:t>
            </a:r>
            <a:r>
              <a:rPr lang="en-US" altLang="zh-CN" sz="2800" dirty="0" smtClean="0"/>
              <a:t>——</a:t>
            </a:r>
            <a:r>
              <a:rPr lang="zh-CN" altLang="en-US" sz="2800" dirty="0"/>
              <a:t>材料在交变载荷作用下，经过较长时间工作而发生断裂的</a:t>
            </a:r>
            <a:r>
              <a:rPr lang="zh-CN" altLang="en-US" sz="2800" dirty="0" smtClean="0"/>
              <a:t>现象</a:t>
            </a:r>
            <a:endParaRPr lang="zh-CN" altLang="en-US" dirty="0"/>
          </a:p>
          <a:p>
            <a:r>
              <a:rPr lang="zh-CN" altLang="en-US" dirty="0"/>
              <a:t>突然性，破坏前没有明显的宏观塑性变形，属于</a:t>
            </a:r>
            <a:r>
              <a:rPr lang="zh-CN" altLang="en-US" dirty="0" smtClean="0"/>
              <a:t>脆性断裂</a:t>
            </a:r>
          </a:p>
        </p:txBody>
      </p:sp>
      <p:pic>
        <p:nvPicPr>
          <p:cNvPr id="4" name="图片 3"/>
          <p:cNvPicPr>
            <a:picLocks noChangeAspect="1"/>
          </p:cNvPicPr>
          <p:nvPr/>
        </p:nvPicPr>
        <p:blipFill>
          <a:blip r:embed="rId4"/>
          <a:stretch>
            <a:fillRect/>
          </a:stretch>
        </p:blipFill>
        <p:spPr>
          <a:xfrm>
            <a:off x="364916" y="2680221"/>
            <a:ext cx="6488138" cy="4056127"/>
          </a:xfrm>
          <a:prstGeom prst="rect">
            <a:avLst/>
          </a:prstGeom>
        </p:spPr>
      </p:pic>
      <p:pic>
        <p:nvPicPr>
          <p:cNvPr id="5" name="图片 4"/>
          <p:cNvPicPr>
            <a:picLocks noChangeAspect="1"/>
          </p:cNvPicPr>
          <p:nvPr/>
        </p:nvPicPr>
        <p:blipFill>
          <a:blip r:embed="rId5"/>
          <a:stretch>
            <a:fillRect/>
          </a:stretch>
        </p:blipFill>
        <p:spPr>
          <a:xfrm>
            <a:off x="7293471" y="2680220"/>
            <a:ext cx="5053376" cy="4061673"/>
          </a:xfrm>
          <a:prstGeom prst="rect">
            <a:avLst/>
          </a:prstGeom>
        </p:spPr>
      </p:pic>
    </p:spTree>
    <p:extLst>
      <p:ext uri="{BB962C8B-B14F-4D97-AF65-F5344CB8AC3E}">
        <p14:creationId xmlns:p14="http://schemas.microsoft.com/office/powerpoint/2010/main" val="13248216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1396846" y="177189"/>
            <a:ext cx="1005403"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硬度</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84563" y="1240061"/>
                <a:ext cx="10813364" cy="3416320"/>
              </a:xfrm>
              <a:prstGeom prst="rect">
                <a:avLst/>
              </a:prstGeom>
            </p:spPr>
            <p:txBody>
              <a:bodyPr wrap="square">
                <a:spAutoFit/>
              </a:bodyPr>
              <a:lstStyle/>
              <a:p>
                <a:r>
                  <a:rPr lang="en-US" altLang="zh-CN" sz="3200" dirty="0" smtClean="0"/>
                  <a:t>5</a:t>
                </a:r>
                <a:r>
                  <a:rPr lang="zh-CN" altLang="en-US" sz="3200" dirty="0" smtClean="0"/>
                  <a:t>、</a:t>
                </a:r>
                <a:r>
                  <a:rPr lang="zh-CN" altLang="en-US" sz="3200" dirty="0" smtClean="0">
                    <a:solidFill>
                      <a:srgbClr val="FFFF00"/>
                    </a:solidFill>
                  </a:rPr>
                  <a:t>硬度</a:t>
                </a:r>
                <a:r>
                  <a:rPr lang="en-US" altLang="zh-CN" sz="3200" dirty="0" smtClean="0"/>
                  <a:t>——</a:t>
                </a:r>
                <a:r>
                  <a:rPr lang="zh-CN" altLang="en-US" sz="3200" dirty="0"/>
                  <a:t>材料对局部塑性变形、压痕或划痕的抗力</a:t>
                </a:r>
                <a:r>
                  <a:rPr lang="zh-CN" altLang="en-US" sz="3200" dirty="0" smtClean="0"/>
                  <a:t>。或</a:t>
                </a:r>
                <a:r>
                  <a:rPr lang="zh-CN" altLang="en-US" sz="3200" dirty="0"/>
                  <a:t>：抵抗硬物体压入其表面的能力、抵抗局部变形的</a:t>
                </a:r>
                <a:r>
                  <a:rPr lang="zh-CN" altLang="en-US" sz="3200" dirty="0" smtClean="0"/>
                  <a:t>能力</a:t>
                </a:r>
                <a:endParaRPr lang="en-US" altLang="zh-CN" sz="3200" dirty="0" smtClean="0"/>
              </a:p>
              <a:p>
                <a:r>
                  <a:rPr lang="zh-CN" altLang="en-US" sz="2800" dirty="0" smtClean="0"/>
                  <a:t>（硬度高</a:t>
                </a:r>
                <a14:m>
                  <m:oMath xmlns:m="http://schemas.openxmlformats.org/officeDocument/2006/math">
                    <m:r>
                      <a:rPr lang="en-US" altLang="zh-CN" sz="2800" i="1" dirty="0">
                        <a:latin typeface="Cambria Math" panose="02040503050406030204" pitchFamily="18" charset="0"/>
                      </a:rPr>
                      <m:t>=</m:t>
                    </m:r>
                  </m:oMath>
                </a14:m>
                <a:r>
                  <a:rPr lang="en-US" altLang="zh-CN" sz="2800" dirty="0" smtClean="0"/>
                  <a:t>&gt;&gt;</a:t>
                </a:r>
                <a:r>
                  <a:rPr lang="zh-CN" altLang="en-US" sz="2800" dirty="0" smtClean="0"/>
                  <a:t>耐磨性</a:t>
                </a:r>
                <a:r>
                  <a:rPr lang="zh-CN" altLang="en-US" sz="2800" dirty="0"/>
                  <a:t>好</a:t>
                </a:r>
                <a:r>
                  <a:rPr lang="zh-CN" altLang="en-US" sz="2800" dirty="0" smtClean="0"/>
                  <a:t>）</a:t>
                </a:r>
                <a:endParaRPr lang="en-US" altLang="zh-CN" sz="2800" dirty="0" smtClean="0"/>
              </a:p>
              <a:p>
                <a:endParaRPr lang="en-US" altLang="zh-CN" sz="2800" dirty="0"/>
              </a:p>
              <a:p>
                <a:pPr marL="457200" indent="-457200">
                  <a:buFont typeface="Arial" panose="020B0604020202020204" pitchFamily="34" charset="0"/>
                  <a:buChar char="•"/>
                </a:pPr>
                <a:r>
                  <a:rPr lang="zh-CN" altLang="en-US" sz="3200" dirty="0" smtClean="0"/>
                  <a:t>布氏硬度：</a:t>
                </a:r>
                <a:r>
                  <a:rPr lang="en-US" altLang="zh-CN" sz="3200" dirty="0" smtClean="0"/>
                  <a:t>HB</a:t>
                </a:r>
              </a:p>
              <a:p>
                <a:pPr marL="457200" indent="-457200">
                  <a:buFont typeface="Arial" panose="020B0604020202020204" pitchFamily="34" charset="0"/>
                  <a:buChar char="•"/>
                </a:pPr>
                <a:r>
                  <a:rPr lang="zh-CN" altLang="en-US" sz="3200" dirty="0" smtClean="0"/>
                  <a:t>洛氏硬度：</a:t>
                </a:r>
                <a:r>
                  <a:rPr lang="en-US" altLang="zh-CN" sz="3200" dirty="0" smtClean="0"/>
                  <a:t>HRC</a:t>
                </a:r>
              </a:p>
              <a:p>
                <a:pPr marL="457200" indent="-457200">
                  <a:buFont typeface="Arial" panose="020B0604020202020204" pitchFamily="34" charset="0"/>
                  <a:buChar char="•"/>
                </a:pPr>
                <a:r>
                  <a:rPr lang="zh-CN" altLang="en-US" sz="3200" dirty="0" smtClean="0"/>
                  <a:t>维氏硬度：</a:t>
                </a:r>
                <a:r>
                  <a:rPr lang="en-US" altLang="zh-CN" sz="3200" dirty="0" smtClean="0"/>
                  <a:t>HV</a:t>
                </a:r>
                <a:endParaRPr lang="zh-CN" altLang="en-US" sz="3200" dirty="0"/>
              </a:p>
            </p:txBody>
          </p:sp>
        </mc:Choice>
        <mc:Fallback xmlns="">
          <p:sp>
            <p:nvSpPr>
              <p:cNvPr id="3" name="矩形 2"/>
              <p:cNvSpPr>
                <a:spLocks noRot="1" noChangeAspect="1" noMove="1" noResize="1" noEditPoints="1" noAdjustHandles="1" noChangeArrowheads="1" noChangeShapeType="1" noTextEdit="1"/>
              </p:cNvSpPr>
              <p:nvPr/>
            </p:nvSpPr>
            <p:spPr>
              <a:xfrm>
                <a:off x="584563" y="1240061"/>
                <a:ext cx="10813364" cy="3416320"/>
              </a:xfrm>
              <a:prstGeom prst="rect">
                <a:avLst/>
              </a:prstGeom>
              <a:blipFill>
                <a:blip r:embed="rId4"/>
                <a:stretch>
                  <a:fillRect l="-1466" t="-2317" r="-1973" b="-4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84804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632353"/>
          </a:xfrm>
          <a:prstGeom prst="rect">
            <a:avLst/>
          </a:prstGeom>
          <a:noFill/>
        </p:spPr>
        <p:txBody>
          <a:bodyPr wrap="none" rtlCol="0">
            <a:spAutoFit/>
          </a:bodyPr>
          <a:lstStyle/>
          <a:p>
            <a:pPr marL="0" marR="0" lvl="0" indent="0" algn="ctr" defTabSz="457200" rtl="0" eaLnBrk="1" fontAlgn="auto" latinLnBrk="0" hangingPunct="1">
              <a:lnSpc>
                <a:spcPct val="120000"/>
              </a:lnSpc>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材料基本性质</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6" name="矩形 5"/>
          <p:cNvSpPr/>
          <p:nvPr/>
        </p:nvSpPr>
        <p:spPr>
          <a:xfrm>
            <a:off x="1820863" y="982801"/>
            <a:ext cx="9217024" cy="6001643"/>
          </a:xfrm>
          <a:prstGeom prst="rect">
            <a:avLst/>
          </a:prstGeom>
        </p:spPr>
        <p:txBody>
          <a:bodyPr wrap="square">
            <a:spAutoFit/>
          </a:bodyPr>
          <a:lstStyle/>
          <a:p>
            <a:pPr>
              <a:lnSpc>
                <a:spcPct val="120000"/>
              </a:lnSpc>
            </a:pPr>
            <a:r>
              <a:rPr lang="zh-CN" altLang="en-US" sz="2000" dirty="0" smtClean="0">
                <a:solidFill>
                  <a:srgbClr val="FF0000"/>
                </a:solidFill>
                <a:latin typeface="微软雅黑" panose="020B0503020204020204" pitchFamily="34" charset="-122"/>
                <a:ea typeface="微软雅黑" panose="020B0503020204020204" pitchFamily="34" charset="-122"/>
              </a:rPr>
              <a:t>主要考虑因素：</a:t>
            </a:r>
          </a:p>
          <a:p>
            <a:pPr>
              <a:lnSpc>
                <a:spcPct val="120000"/>
              </a:lnSpc>
            </a:pPr>
            <a:r>
              <a:rPr lang="zh-CN" altLang="en-US" sz="2400" dirty="0" smtClean="0">
                <a:solidFill>
                  <a:srgbClr val="FFFF00"/>
                </a:solidFill>
                <a:latin typeface="微软雅黑" panose="020B0503020204020204" pitchFamily="34" charset="-122"/>
                <a:ea typeface="微软雅黑" panose="020B0503020204020204" pitchFamily="34" charset="-122"/>
              </a:rPr>
              <a:t></a:t>
            </a:r>
            <a:r>
              <a:rPr lang="zh-CN" altLang="en-US" sz="2400" b="1" dirty="0">
                <a:solidFill>
                  <a:srgbClr val="FFFF00"/>
                </a:solidFill>
                <a:latin typeface="微软雅黑" panose="020B0503020204020204" pitchFamily="34" charset="-122"/>
                <a:ea typeface="微软雅黑" panose="020B0503020204020204" pitchFamily="34" charset="-122"/>
              </a:rPr>
              <a:t>弹性与刚度</a:t>
            </a:r>
            <a:r>
              <a:rPr lang="en-US" altLang="zh-CN" sz="2400" b="1" dirty="0">
                <a:solidFill>
                  <a:srgbClr val="FFFF00"/>
                </a:solidFill>
                <a:latin typeface="微软雅黑" panose="020B0503020204020204" pitchFamily="34" charset="-122"/>
                <a:ea typeface="微软雅黑" panose="020B0503020204020204" pitchFamily="34" charset="-122"/>
              </a:rPr>
              <a:t>: </a:t>
            </a:r>
            <a:r>
              <a:rPr lang="zh-CN" altLang="en-US" sz="2400" dirty="0">
                <a:solidFill>
                  <a:srgbClr val="FFFF00"/>
                </a:solidFill>
                <a:latin typeface="微软雅黑" panose="020B0503020204020204" pitchFamily="34" charset="-122"/>
                <a:ea typeface="微软雅黑" panose="020B0503020204020204" pitchFamily="34" charset="-122"/>
              </a:rPr>
              <a:t>抗变形</a:t>
            </a:r>
            <a:r>
              <a:rPr lang="zh-CN" altLang="en-US" sz="2400" dirty="0" smtClean="0">
                <a:solidFill>
                  <a:srgbClr val="FFFF00"/>
                </a:solidFill>
                <a:latin typeface="微软雅黑" panose="020B0503020204020204" pitchFamily="34" charset="-122"/>
                <a:ea typeface="微软雅黑" panose="020B0503020204020204" pitchFamily="34" charset="-122"/>
              </a:rPr>
              <a:t>能力（精密件）</a:t>
            </a:r>
            <a:endParaRPr lang="zh-CN" altLang="en-US" sz="2400" dirty="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刚性大的物体在大载荷下变形小</a:t>
            </a:r>
          </a:p>
          <a:p>
            <a:pPr>
              <a:lnSpc>
                <a:spcPct val="120000"/>
              </a:lnSpc>
            </a:pPr>
            <a:r>
              <a:rPr lang="zh-CN" altLang="en-US" sz="2000" dirty="0">
                <a:latin typeface="微软雅黑" panose="020B0503020204020204" pitchFamily="34" charset="-122"/>
                <a:ea typeface="微软雅黑" panose="020B0503020204020204" pitchFamily="34" charset="-122"/>
              </a:rPr>
              <a:t>柔性大的物体在小载荷下变形</a:t>
            </a:r>
            <a:r>
              <a:rPr lang="zh-CN" altLang="en-US" sz="2000" dirty="0" smtClean="0">
                <a:latin typeface="微软雅黑" panose="020B0503020204020204" pitchFamily="34" charset="-122"/>
                <a:ea typeface="微软雅黑" panose="020B0503020204020204" pitchFamily="34" charset="-122"/>
              </a:rPr>
              <a:t>大</a:t>
            </a:r>
            <a:endParaRPr lang="en-US" altLang="zh-CN" sz="2000" dirty="0" smtClean="0">
              <a:latin typeface="微软雅黑" panose="020B0503020204020204" pitchFamily="34" charset="-122"/>
              <a:ea typeface="微软雅黑" panose="020B0503020204020204" pitchFamily="34" charset="-122"/>
            </a:endParaRPr>
          </a:p>
          <a:p>
            <a:pPr>
              <a:lnSpc>
                <a:spcPct val="120000"/>
              </a:lnSpc>
            </a:pPr>
            <a:endParaRPr lang="zh-CN" altLang="en-US" sz="2000" dirty="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rgbClr val="FFFF00"/>
                </a:solidFill>
                <a:latin typeface="微软雅黑" panose="020B0503020204020204" pitchFamily="34" charset="-122"/>
                <a:ea typeface="微软雅黑" panose="020B0503020204020204" pitchFamily="34" charset="-122"/>
              </a:rPr>
              <a:t></a:t>
            </a:r>
            <a:r>
              <a:rPr lang="zh-CN" altLang="en-US" sz="2400" b="1" dirty="0">
                <a:solidFill>
                  <a:srgbClr val="FFFF00"/>
                </a:solidFill>
                <a:latin typeface="微软雅黑" panose="020B0503020204020204" pitchFamily="34" charset="-122"/>
                <a:ea typeface="微软雅黑" panose="020B0503020204020204" pitchFamily="34" charset="-122"/>
              </a:rPr>
              <a:t>强度与塑性</a:t>
            </a:r>
            <a:r>
              <a:rPr lang="en-US" altLang="zh-CN" sz="2400" b="1"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抗失效的</a:t>
            </a:r>
            <a:r>
              <a:rPr lang="zh-CN" altLang="en-US" sz="2400" dirty="0" smtClean="0">
                <a:solidFill>
                  <a:srgbClr val="FFFF00"/>
                </a:solidFill>
                <a:latin typeface="微软雅黑" panose="020B0503020204020204" pitchFamily="34" charset="-122"/>
                <a:ea typeface="微软雅黑" panose="020B0503020204020204" pitchFamily="34" charset="-122"/>
              </a:rPr>
              <a:t>能力（承力件）</a:t>
            </a:r>
            <a:endParaRPr lang="zh-CN" altLang="en-US" sz="2400" dirty="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强度大的物体能承受巨大的载荷不失效</a:t>
            </a:r>
          </a:p>
          <a:p>
            <a:pPr>
              <a:lnSpc>
                <a:spcPct val="120000"/>
              </a:lnSpc>
            </a:pPr>
            <a:r>
              <a:rPr lang="zh-CN" altLang="en-US" sz="2000" dirty="0">
                <a:latin typeface="微软雅黑" panose="020B0503020204020204" pitchFamily="34" charset="-122"/>
                <a:ea typeface="微软雅黑" panose="020B0503020204020204" pitchFamily="34" charset="-122"/>
              </a:rPr>
              <a:t>强度小的物体在很小的载荷下会</a:t>
            </a:r>
            <a:r>
              <a:rPr lang="zh-CN" altLang="en-US" sz="2000" dirty="0" smtClean="0">
                <a:latin typeface="微软雅黑" panose="020B0503020204020204" pitchFamily="34" charset="-122"/>
                <a:ea typeface="微软雅黑" panose="020B0503020204020204" pitchFamily="34" charset="-122"/>
              </a:rPr>
              <a:t>失效</a:t>
            </a:r>
            <a:endParaRPr lang="en-US" altLang="zh-CN" sz="2000" dirty="0" smtClean="0">
              <a:latin typeface="微软雅黑" panose="020B0503020204020204" pitchFamily="34" charset="-122"/>
              <a:ea typeface="微软雅黑" panose="020B0503020204020204" pitchFamily="34" charset="-122"/>
            </a:endParaRPr>
          </a:p>
          <a:p>
            <a:pPr>
              <a:lnSpc>
                <a:spcPct val="120000"/>
              </a:lnSpc>
            </a:pPr>
            <a:endParaRPr lang="zh-CN" altLang="en-US" sz="2000" dirty="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rgbClr val="FFFF00"/>
                </a:solidFill>
                <a:latin typeface="微软雅黑" panose="020B0503020204020204" pitchFamily="34" charset="-122"/>
                <a:ea typeface="微软雅黑" panose="020B0503020204020204" pitchFamily="34" charset="-122"/>
              </a:rPr>
              <a:t></a:t>
            </a:r>
            <a:r>
              <a:rPr lang="zh-CN" altLang="en-US" sz="2400" b="1" dirty="0">
                <a:solidFill>
                  <a:srgbClr val="FFFF00"/>
                </a:solidFill>
                <a:latin typeface="微软雅黑" panose="020B0503020204020204" pitchFamily="34" charset="-122"/>
                <a:ea typeface="微软雅黑" panose="020B0503020204020204" pitchFamily="34" charset="-122"/>
              </a:rPr>
              <a:t>韧性</a:t>
            </a:r>
            <a:r>
              <a:rPr lang="en-US" altLang="zh-CN" sz="2400" b="1"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耗散</a:t>
            </a:r>
            <a:r>
              <a:rPr lang="zh-CN" altLang="en-US" sz="2400" dirty="0" smtClean="0">
                <a:solidFill>
                  <a:srgbClr val="FFFF00"/>
                </a:solidFill>
                <a:latin typeface="微软雅黑" panose="020B0503020204020204" pitchFamily="34" charset="-122"/>
                <a:ea typeface="微软雅黑" panose="020B0503020204020204" pitchFamily="34" charset="-122"/>
              </a:rPr>
              <a:t>能（防撞栏）</a:t>
            </a:r>
            <a:endParaRPr lang="zh-CN" altLang="en-US" sz="2400" dirty="0">
              <a:solidFill>
                <a:srgbClr val="FFFF00"/>
              </a:solidFill>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韧性大的物体在失效前可以吸收大量的能量</a:t>
            </a:r>
          </a:p>
          <a:p>
            <a:pPr>
              <a:lnSpc>
                <a:spcPct val="120000"/>
              </a:lnSpc>
            </a:pPr>
            <a:r>
              <a:rPr lang="zh-CN" altLang="en-US" sz="2000" dirty="0">
                <a:latin typeface="微软雅黑" panose="020B0503020204020204" pitchFamily="34" charset="-122"/>
                <a:ea typeface="微软雅黑" panose="020B0503020204020204" pitchFamily="34" charset="-122"/>
              </a:rPr>
              <a:t>脆性物体失效前只能吸收很少的</a:t>
            </a:r>
            <a:r>
              <a:rPr lang="zh-CN" altLang="en-US" sz="2000" dirty="0" smtClean="0">
                <a:latin typeface="微软雅黑" panose="020B0503020204020204" pitchFamily="34" charset="-122"/>
                <a:ea typeface="微软雅黑" panose="020B0503020204020204" pitchFamily="34" charset="-122"/>
              </a:rPr>
              <a:t>能量</a:t>
            </a:r>
            <a:endParaRPr lang="en-US" altLang="zh-CN" sz="2000" dirty="0" smtClean="0">
              <a:latin typeface="微软雅黑" panose="020B0503020204020204" pitchFamily="34" charset="-122"/>
              <a:ea typeface="微软雅黑" panose="020B0503020204020204" pitchFamily="34" charset="-122"/>
            </a:endParaRPr>
          </a:p>
          <a:p>
            <a:pPr>
              <a:lnSpc>
                <a:spcPct val="120000"/>
              </a:lnSpc>
            </a:pP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smtClean="0">
                <a:solidFill>
                  <a:srgbClr val="FFFF00"/>
                </a:solidFill>
                <a:latin typeface="微软雅黑" panose="020B0503020204020204" pitchFamily="34" charset="-122"/>
                <a:ea typeface="微软雅黑" panose="020B0503020204020204" pitchFamily="34" charset="-122"/>
              </a:rPr>
              <a:t></a:t>
            </a:r>
            <a:r>
              <a:rPr lang="zh-CN" altLang="en-US" sz="2400" b="1" dirty="0" smtClean="0">
                <a:solidFill>
                  <a:srgbClr val="FFFF00"/>
                </a:solidFill>
                <a:latin typeface="微软雅黑" panose="020B0503020204020204" pitchFamily="34" charset="-122"/>
                <a:ea typeface="微软雅黑" panose="020B0503020204020204" pitchFamily="34" charset="-122"/>
              </a:rPr>
              <a:t>物理性能</a:t>
            </a:r>
            <a:r>
              <a:rPr lang="en-US" altLang="zh-CN" sz="2400" b="1" dirty="0" smtClean="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密度</a:t>
            </a:r>
            <a:r>
              <a:rPr lang="zh-CN" altLang="en-US" sz="2400" dirty="0" smtClean="0">
                <a:solidFill>
                  <a:srgbClr val="FFFF00"/>
                </a:solidFill>
                <a:latin typeface="微软雅黑" panose="020B0503020204020204" pitchFamily="34" charset="-122"/>
                <a:ea typeface="微软雅黑" panose="020B0503020204020204" pitchFamily="34" charset="-122"/>
              </a:rPr>
              <a:t>（轻量化材料，铝合金，碳纤维等）</a:t>
            </a:r>
            <a:endParaRPr lang="zh-CN" altLang="en-US" sz="2400" dirty="0">
              <a:solidFill>
                <a:srgbClr val="FFFF00"/>
              </a:solidFill>
              <a:latin typeface="微软雅黑" panose="020B0503020204020204" pitchFamily="34" charset="-122"/>
              <a:ea typeface="微软雅黑" panose="020B0503020204020204" pitchFamily="34" charset="-122"/>
            </a:endParaRPr>
          </a:p>
          <a:p>
            <a:pPr>
              <a:lnSpc>
                <a:spcPct val="120000"/>
              </a:lnSpc>
            </a:pPr>
            <a:endParaRPr lang="zh-CN" altLang="en-US" sz="2400" dirty="0"/>
          </a:p>
        </p:txBody>
      </p:sp>
    </p:spTree>
    <p:extLst>
      <p:ext uri="{BB962C8B-B14F-4D97-AF65-F5344CB8AC3E}">
        <p14:creationId xmlns:p14="http://schemas.microsoft.com/office/powerpoint/2010/main" val="16770901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003673" y="-128090"/>
            <a:ext cx="14872122" cy="7488831"/>
            <a:chOff x="-3003673" y="-128289"/>
            <a:chExt cx="14872122" cy="7488831"/>
          </a:xfrm>
        </p:grpSpPr>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3673" y="-128289"/>
              <a:ext cx="11040814" cy="7360542"/>
            </a:xfrm>
            <a:prstGeom prst="rect">
              <a:avLst/>
            </a:prstGeom>
          </p:spPr>
        </p:pic>
        <p:sp>
          <p:nvSpPr>
            <p:cNvPr id="17" name="平行四边形 16"/>
            <p:cNvSpPr/>
            <p:nvPr/>
          </p:nvSpPr>
          <p:spPr>
            <a:xfrm>
              <a:off x="3830319" y="-199"/>
              <a:ext cx="8038130" cy="7360741"/>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任意多边形 9">
            <a:extLst>
              <a:ext uri="{FF2B5EF4-FFF2-40B4-BE49-F238E27FC236}">
                <a16:creationId xmlns:a16="http://schemas.microsoft.com/office/drawing/2014/main" id="{01C78128-2F41-4328-A2CD-7F05EECFFCC0}"/>
              </a:ext>
            </a:extLst>
          </p:cNvPr>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437487" y="3400301"/>
            <a:ext cx="5301840" cy="1015663"/>
          </a:xfrm>
          <a:prstGeom prst="rect">
            <a:avLst/>
          </a:prstGeom>
        </p:spPr>
        <p:txBody>
          <a:bodyPr wrap="square" lIns="0" tIns="0" rIns="0" bIns="0">
            <a:spAutoFit/>
          </a:bodyPr>
          <a:lstStyle/>
          <a:p>
            <a:r>
              <a:rPr lang="zh-CN" altLang="en-US" sz="66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zh-CN" altLang="en-US" sz="6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3" name="图片 2"/>
          <p:cNvPicPr>
            <a:picLocks noChangeAspect="1"/>
          </p:cNvPicPr>
          <p:nvPr/>
        </p:nvPicPr>
        <p:blipFill>
          <a:blip r:embed="rId4"/>
          <a:stretch>
            <a:fillRect/>
          </a:stretch>
        </p:blipFill>
        <p:spPr>
          <a:xfrm>
            <a:off x="1460823" y="948453"/>
            <a:ext cx="9937104" cy="5808489"/>
          </a:xfrm>
          <a:prstGeom prst="rect">
            <a:avLst/>
          </a:prstGeom>
        </p:spPr>
      </p:pic>
    </p:spTree>
    <p:extLst>
      <p:ext uri="{BB962C8B-B14F-4D97-AF65-F5344CB8AC3E}">
        <p14:creationId xmlns:p14="http://schemas.microsoft.com/office/powerpoint/2010/main" val="178918291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1877437"/>
          </a:xfrm>
          <a:prstGeom prst="rect">
            <a:avLst/>
          </a:prstGeom>
        </p:spPr>
        <p:txBody>
          <a:bodyPr wrap="square">
            <a:spAutoFit/>
          </a:bodyPr>
          <a:lstStyle/>
          <a:p>
            <a:r>
              <a:rPr lang="zh-CN" altLang="en-US" sz="2400" dirty="0" smtClean="0"/>
              <a:t>（</a:t>
            </a:r>
            <a:r>
              <a:rPr lang="en-US" altLang="zh-CN" sz="2400" dirty="0" smtClean="0"/>
              <a:t>1</a:t>
            </a:r>
            <a:r>
              <a:rPr lang="zh-CN" altLang="en-US" sz="2400" dirty="0" smtClean="0"/>
              <a:t>）碳素</a:t>
            </a:r>
            <a:r>
              <a:rPr lang="zh-CN" altLang="en-US" sz="2400" dirty="0"/>
              <a:t>结构钢：含碳量较低，</a:t>
            </a:r>
            <a:r>
              <a:rPr lang="en-US" altLang="zh-CN" sz="2400" dirty="0"/>
              <a:t>Wc&lt;0.30</a:t>
            </a:r>
            <a:r>
              <a:rPr lang="en-US" altLang="zh-CN" sz="2400" dirty="0" smtClean="0"/>
              <a:t>%</a:t>
            </a:r>
            <a:r>
              <a:rPr lang="zh-CN" altLang="en-US" sz="2400" dirty="0" smtClean="0"/>
              <a:t>，</a:t>
            </a:r>
            <a:r>
              <a:rPr lang="en-US" altLang="zh-CN" sz="2400" dirty="0" smtClean="0"/>
              <a:t>Q</a:t>
            </a:r>
            <a:r>
              <a:rPr lang="zh-CN" altLang="en-US" sz="2400" dirty="0" smtClean="0"/>
              <a:t>开头</a:t>
            </a:r>
            <a:endParaRPr lang="en-US" altLang="zh-CN" sz="2400" dirty="0" smtClean="0"/>
          </a:p>
          <a:p>
            <a:endParaRPr lang="en-US" altLang="zh-CN" sz="2400" dirty="0" smtClean="0"/>
          </a:p>
          <a:p>
            <a:r>
              <a:rPr lang="zh-CN" altLang="en-US" sz="2400" dirty="0" smtClean="0"/>
              <a:t>性能：较高</a:t>
            </a:r>
            <a:r>
              <a:rPr lang="zh-CN" altLang="en-US" sz="2400" dirty="0"/>
              <a:t>的强度，良好的塑性与韧性；并具有良好的焊接性</a:t>
            </a:r>
            <a:r>
              <a:rPr lang="zh-CN" altLang="en-US" sz="2400" dirty="0" smtClean="0"/>
              <a:t>。</a:t>
            </a:r>
            <a:endParaRPr lang="en-US" altLang="zh-CN" sz="2400" dirty="0" smtClean="0"/>
          </a:p>
          <a:p>
            <a:endParaRPr lang="en-US" altLang="zh-CN" sz="2400" dirty="0"/>
          </a:p>
          <a:p>
            <a:r>
              <a:rPr lang="zh-CN" altLang="en-US" sz="2000" dirty="0" smtClean="0"/>
              <a:t>（普通碳钢的一般规律：含碳量越高，材料塑性，韧性</a:t>
            </a:r>
            <a:r>
              <a:rPr lang="zh-CN" altLang="en-US" sz="2000" dirty="0"/>
              <a:t>降低</a:t>
            </a:r>
            <a:r>
              <a:rPr lang="zh-CN" altLang="en-US" sz="2000" dirty="0" smtClean="0"/>
              <a:t>，强度，硬度提高，耐磨性提高）</a:t>
            </a:r>
            <a:endParaRPr lang="zh-CN" altLang="en-US" sz="2000" dirty="0"/>
          </a:p>
        </p:txBody>
      </p:sp>
      <p:pic>
        <p:nvPicPr>
          <p:cNvPr id="3" name="图片 2"/>
          <p:cNvPicPr>
            <a:picLocks noChangeAspect="1"/>
          </p:cNvPicPr>
          <p:nvPr/>
        </p:nvPicPr>
        <p:blipFill>
          <a:blip r:embed="rId4"/>
          <a:stretch>
            <a:fillRect/>
          </a:stretch>
        </p:blipFill>
        <p:spPr>
          <a:xfrm>
            <a:off x="2900983" y="3184277"/>
            <a:ext cx="7056784" cy="3576383"/>
          </a:xfrm>
          <a:prstGeom prst="rect">
            <a:avLst/>
          </a:prstGeom>
        </p:spPr>
      </p:pic>
    </p:spTree>
    <p:extLst>
      <p:ext uri="{BB962C8B-B14F-4D97-AF65-F5344CB8AC3E}">
        <p14:creationId xmlns:p14="http://schemas.microsoft.com/office/powerpoint/2010/main" val="3592442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1569660"/>
          </a:xfrm>
          <a:prstGeom prst="rect">
            <a:avLst/>
          </a:prstGeom>
        </p:spPr>
        <p:txBody>
          <a:bodyPr wrap="square">
            <a:spAutoFit/>
          </a:bodyPr>
          <a:lstStyle/>
          <a:p>
            <a:r>
              <a:rPr lang="zh-CN" altLang="en-US" sz="2400" dirty="0" smtClean="0"/>
              <a:t>（</a:t>
            </a:r>
            <a:r>
              <a:rPr lang="en-US" altLang="zh-CN" sz="2400" dirty="0" smtClean="0"/>
              <a:t>2</a:t>
            </a:r>
            <a:r>
              <a:rPr lang="zh-CN" altLang="en-US" sz="2400" dirty="0" smtClean="0"/>
              <a:t>）碳素工具钢：</a:t>
            </a:r>
            <a:r>
              <a:rPr lang="en-US" altLang="zh-CN" sz="2400" dirty="0" smtClean="0"/>
              <a:t>Wc=0.70-1.30%</a:t>
            </a:r>
            <a:r>
              <a:rPr lang="zh-CN" altLang="en-US" sz="2400" dirty="0" smtClean="0"/>
              <a:t>，高碳钢，</a:t>
            </a:r>
            <a:r>
              <a:rPr lang="en-US" altLang="zh-CN" sz="2400" dirty="0" smtClean="0"/>
              <a:t>T</a:t>
            </a:r>
            <a:r>
              <a:rPr lang="zh-CN" altLang="en-US" sz="2400" dirty="0" smtClean="0"/>
              <a:t>开头</a:t>
            </a:r>
            <a:endParaRPr lang="en-US" altLang="zh-CN" sz="2400" dirty="0" smtClean="0"/>
          </a:p>
          <a:p>
            <a:endParaRPr lang="en-US" altLang="zh-CN" sz="2400" dirty="0" smtClean="0"/>
          </a:p>
          <a:p>
            <a:r>
              <a:rPr lang="zh-CN" altLang="en-US" sz="2400" dirty="0"/>
              <a:t>性能：高的硬度、强度，良好的耐磨性，一定的塑性与韧性</a:t>
            </a:r>
            <a:r>
              <a:rPr lang="zh-CN" altLang="en-US" sz="2400" dirty="0" smtClean="0"/>
              <a:t>。</a:t>
            </a:r>
            <a:endParaRPr lang="en-US" altLang="zh-CN" sz="2400" dirty="0" smtClean="0"/>
          </a:p>
          <a:p>
            <a:endParaRPr lang="en-US" altLang="zh-CN" sz="2400" dirty="0" smtClean="0"/>
          </a:p>
        </p:txBody>
      </p:sp>
      <p:pic>
        <p:nvPicPr>
          <p:cNvPr id="4" name="图片 3"/>
          <p:cNvPicPr>
            <a:picLocks noChangeAspect="1"/>
          </p:cNvPicPr>
          <p:nvPr/>
        </p:nvPicPr>
        <p:blipFill>
          <a:blip r:embed="rId4"/>
          <a:stretch>
            <a:fillRect/>
          </a:stretch>
        </p:blipFill>
        <p:spPr>
          <a:xfrm>
            <a:off x="1208795" y="2824237"/>
            <a:ext cx="10441160" cy="3905370"/>
          </a:xfrm>
          <a:prstGeom prst="rect">
            <a:avLst/>
          </a:prstGeom>
        </p:spPr>
      </p:pic>
    </p:spTree>
    <p:extLst>
      <p:ext uri="{BB962C8B-B14F-4D97-AF65-F5344CB8AC3E}">
        <p14:creationId xmlns:p14="http://schemas.microsoft.com/office/powerpoint/2010/main" val="16187764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smtClean="0"/>
              <a:t>（</a:t>
            </a:r>
            <a:r>
              <a:rPr lang="en-US" altLang="zh-CN" sz="2400" dirty="0"/>
              <a:t>3</a:t>
            </a:r>
            <a:r>
              <a:rPr lang="zh-CN" altLang="en-US" sz="2400" dirty="0" smtClean="0"/>
              <a:t>）调质钢：淬火加高温回火</a:t>
            </a:r>
            <a:endParaRPr lang="en-US" altLang="zh-CN" sz="2400" dirty="0" smtClean="0"/>
          </a:p>
        </p:txBody>
      </p:sp>
      <p:pic>
        <p:nvPicPr>
          <p:cNvPr id="5" name="图片 4"/>
          <p:cNvPicPr>
            <a:picLocks noChangeAspect="1"/>
          </p:cNvPicPr>
          <p:nvPr/>
        </p:nvPicPr>
        <p:blipFill>
          <a:blip r:embed="rId4"/>
          <a:stretch>
            <a:fillRect/>
          </a:stretch>
        </p:blipFill>
        <p:spPr>
          <a:xfrm>
            <a:off x="576105" y="1814773"/>
            <a:ext cx="8352928" cy="4998149"/>
          </a:xfrm>
          <a:prstGeom prst="rect">
            <a:avLst/>
          </a:prstGeom>
        </p:spPr>
      </p:pic>
      <p:sp>
        <p:nvSpPr>
          <p:cNvPr id="6" name="矩形 5"/>
          <p:cNvSpPr/>
          <p:nvPr/>
        </p:nvSpPr>
        <p:spPr>
          <a:xfrm>
            <a:off x="720121" y="1965573"/>
            <a:ext cx="8064896" cy="2010791"/>
          </a:xfrm>
          <a:prstGeom prst="rect">
            <a:avLst/>
          </a:prstGeom>
          <a:noFill/>
          <a:ln w="571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 name="文本框 2"/>
          <p:cNvSpPr txBox="1"/>
          <p:nvPr/>
        </p:nvSpPr>
        <p:spPr>
          <a:xfrm>
            <a:off x="9165679" y="1814773"/>
            <a:ext cx="3312368" cy="5262979"/>
          </a:xfrm>
          <a:prstGeom prst="rect">
            <a:avLst/>
          </a:prstGeom>
          <a:noFill/>
        </p:spPr>
        <p:txBody>
          <a:bodyPr wrap="square" rtlCol="0">
            <a:spAutoFit/>
          </a:bodyPr>
          <a:lstStyle/>
          <a:p>
            <a:r>
              <a:rPr lang="zh-CN" altLang="en-US" sz="2400" dirty="0" smtClean="0"/>
              <a:t>淬火：加热到一定温度后快速冷却</a:t>
            </a:r>
            <a:endParaRPr lang="en-US" altLang="zh-CN" sz="2400" dirty="0" smtClean="0"/>
          </a:p>
          <a:p>
            <a:endParaRPr lang="en-US" altLang="zh-CN" sz="2400" dirty="0" smtClean="0"/>
          </a:p>
          <a:p>
            <a:r>
              <a:rPr lang="zh-CN" altLang="en-US" sz="2400" dirty="0" smtClean="0"/>
              <a:t>回火：</a:t>
            </a:r>
            <a:r>
              <a:rPr lang="zh-CN" altLang="en-US" sz="2400" dirty="0"/>
              <a:t>将淬火后的合金工件加热到适当温度，保温若干时间，然后缓慢或快速</a:t>
            </a:r>
            <a:r>
              <a:rPr lang="zh-CN" altLang="en-US" sz="2400" dirty="0" smtClean="0"/>
              <a:t>冷却</a:t>
            </a:r>
            <a:endParaRPr lang="en-US" altLang="zh-CN" sz="2400" dirty="0" smtClean="0"/>
          </a:p>
          <a:p>
            <a:endParaRPr lang="en-US" altLang="zh-CN" sz="2400" dirty="0"/>
          </a:p>
          <a:p>
            <a:r>
              <a:rPr lang="zh-CN" altLang="en-US" sz="2400" dirty="0" smtClean="0"/>
              <a:t>淬透性：指</a:t>
            </a:r>
            <a:r>
              <a:rPr lang="zh-CN" altLang="en-US" sz="2400" dirty="0"/>
              <a:t>在规定条件下用试样淬透层深度和硬度分布来表征的材料特征，它主要取决于材料的临界淬火冷速的大小。</a:t>
            </a:r>
            <a:endParaRPr lang="zh-CN" altLang="en-US" sz="3200" dirty="0"/>
          </a:p>
        </p:txBody>
      </p:sp>
    </p:spTree>
    <p:extLst>
      <p:ext uri="{BB962C8B-B14F-4D97-AF65-F5344CB8AC3E}">
        <p14:creationId xmlns:p14="http://schemas.microsoft.com/office/powerpoint/2010/main" val="415971108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smtClean="0"/>
              <a:t>（</a:t>
            </a:r>
            <a:r>
              <a:rPr lang="en-US" altLang="zh-CN" sz="2400" dirty="0" smtClean="0"/>
              <a:t>4</a:t>
            </a:r>
            <a:r>
              <a:rPr lang="zh-CN" altLang="en-US" sz="2400" dirty="0"/>
              <a:t>）弹簧钢：用于制造利用弹性变形储存能量或缓和冲击的零件</a:t>
            </a:r>
            <a:endParaRPr lang="en-US" altLang="zh-CN" sz="2400" dirty="0" smtClean="0"/>
          </a:p>
        </p:txBody>
      </p:sp>
      <p:pic>
        <p:nvPicPr>
          <p:cNvPr id="3" name="图片 2"/>
          <p:cNvPicPr>
            <a:picLocks noChangeAspect="1"/>
          </p:cNvPicPr>
          <p:nvPr/>
        </p:nvPicPr>
        <p:blipFill>
          <a:blip r:embed="rId4"/>
          <a:stretch>
            <a:fillRect/>
          </a:stretch>
        </p:blipFill>
        <p:spPr>
          <a:xfrm>
            <a:off x="2180903" y="1770399"/>
            <a:ext cx="8136904" cy="5086898"/>
          </a:xfrm>
          <a:prstGeom prst="rect">
            <a:avLst/>
          </a:prstGeom>
        </p:spPr>
      </p:pic>
    </p:spTree>
    <p:extLst>
      <p:ext uri="{BB962C8B-B14F-4D97-AF65-F5344CB8AC3E}">
        <p14:creationId xmlns:p14="http://schemas.microsoft.com/office/powerpoint/2010/main" val="297525246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lumOff val="15000"/>
            </a:schemeClr>
          </a:fgClr>
          <a:bgClr>
            <a:schemeClr val="bg1"/>
          </a:bgClr>
        </a:pattFill>
        <a:effectLst/>
      </p:bgPr>
    </p:bg>
    <p:spTree>
      <p:nvGrpSpPr>
        <p:cNvPr id="1" name=""/>
        <p:cNvGrpSpPr/>
        <p:nvPr/>
      </p:nvGrpSpPr>
      <p:grpSpPr>
        <a:xfrm>
          <a:off x="0" y="0"/>
          <a:ext cx="0" cy="0"/>
          <a:chOff x="0" y="0"/>
          <a:chExt cx="0" cy="0"/>
        </a:xfrm>
      </p:grpSpPr>
      <p:grpSp>
        <p:nvGrpSpPr>
          <p:cNvPr id="7" name="组合 6"/>
          <p:cNvGrpSpPr/>
          <p:nvPr/>
        </p:nvGrpSpPr>
        <p:grpSpPr>
          <a:xfrm>
            <a:off x="-1182763" y="199"/>
            <a:ext cx="12052581" cy="7201892"/>
            <a:chOff x="-1182763" y="0"/>
            <a:chExt cx="12052581" cy="7201892"/>
          </a:xfrm>
        </p:grpSpPr>
        <p:pic>
          <p:nvPicPr>
            <p:cNvPr id="3" name="图片 2"/>
            <p:cNvPicPr>
              <a:picLocks noChangeAspect="1"/>
            </p:cNvPicPr>
            <p:nvPr/>
          </p:nvPicPr>
          <p:blipFill rotWithShape="1">
            <a:blip r:embed="rId13" cstate="print">
              <a:extLst>
                <a:ext uri="{28A0092B-C50C-407E-A947-70E740481C1C}">
                  <a14:useLocalDpi xmlns:a14="http://schemas.microsoft.com/office/drawing/2010/main" val="0"/>
                </a:ext>
              </a:extLst>
            </a:blip>
            <a:srcRect r="23793"/>
            <a:stretch/>
          </p:blipFill>
          <p:spPr>
            <a:xfrm>
              <a:off x="-1182763" y="0"/>
              <a:ext cx="9052298" cy="7201892"/>
            </a:xfrm>
            <a:prstGeom prst="rect">
              <a:avLst/>
            </a:prstGeom>
          </p:spPr>
        </p:pic>
        <p:sp>
          <p:nvSpPr>
            <p:cNvPr id="6" name="平行四边形 5"/>
            <p:cNvSpPr/>
            <p:nvPr/>
          </p:nvSpPr>
          <p:spPr>
            <a:xfrm>
              <a:off x="3830319" y="1944896"/>
              <a:ext cx="7039499" cy="5256996"/>
            </a:xfrm>
            <a:prstGeom prst="parallelogram">
              <a:avLst>
                <a:gd name="adj" fmla="val 5483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MH_Others_1"/>
          <p:cNvSpPr txBox="1"/>
          <p:nvPr>
            <p:custDataLst>
              <p:tags r:id="rId1"/>
            </p:custDataLst>
          </p:nvPr>
        </p:nvSpPr>
        <p:spPr>
          <a:xfrm>
            <a:off x="1213433" y="2365959"/>
            <a:ext cx="3077903" cy="1769395"/>
          </a:xfrm>
          <a:prstGeom prst="rect">
            <a:avLst/>
          </a:prstGeom>
          <a:noFill/>
        </p:spPr>
        <p:txBody>
          <a:bodyPr vert="horz" wrap="square" lIns="0" tIns="0" rIns="0" bIns="0" rtlCol="0" anchor="ctr" anchorCtr="0">
            <a:spAutoFit/>
          </a:bodyPr>
          <a:lstStyle/>
          <a:p>
            <a:pPr algn="ctr"/>
            <a:r>
              <a:rPr lang="zh-CN" altLang="en-US" sz="115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a:off x="1102828" y="4221916"/>
            <a:ext cx="3299115" cy="677108"/>
          </a:xfrm>
          <a:prstGeom prst="rect">
            <a:avLst/>
          </a:prstGeom>
          <a:noFill/>
        </p:spPr>
        <p:txBody>
          <a:bodyPr wrap="square" lIns="0" tIns="0" rIns="0" bIns="0">
            <a:spAutoFit/>
          </a:bodyPr>
          <a:lstStyle/>
          <a:p>
            <a:pPr algn="ctr">
              <a:defRPr/>
            </a:pPr>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9"/>
          <p:cNvSpPr/>
          <p:nvPr/>
        </p:nvSpPr>
        <p:spPr bwMode="auto">
          <a:xfrm flipH="1">
            <a:off x="383722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11" name="MH_Number_1"/>
          <p:cNvSpPr/>
          <p:nvPr>
            <p:custDataLst>
              <p:tags r:id="rId3"/>
            </p:custDataLst>
          </p:nvPr>
        </p:nvSpPr>
        <p:spPr>
          <a:xfrm>
            <a:off x="9095105" y="110198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4"/>
            </p:custDataLst>
          </p:nvPr>
        </p:nvSpPr>
        <p:spPr>
          <a:xfrm>
            <a:off x="9669735" y="1051556"/>
            <a:ext cx="3456384"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工程材料简介</a:t>
            </a:r>
            <a:endParaRPr lang="en-US" altLang="zh-CN" sz="3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2"/>
          <p:cNvSpPr/>
          <p:nvPr>
            <p:custDataLst>
              <p:tags r:id="rId5"/>
            </p:custDataLst>
          </p:nvPr>
        </p:nvSpPr>
        <p:spPr>
          <a:xfrm>
            <a:off x="8585101" y="199532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MH_Entry_2"/>
          <p:cNvSpPr/>
          <p:nvPr>
            <p:custDataLst>
              <p:tags r:id="rId6"/>
            </p:custDataLst>
          </p:nvPr>
        </p:nvSpPr>
        <p:spPr>
          <a:xfrm>
            <a:off x="9144247" y="1944896"/>
            <a:ext cx="3837855"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材料基本性质</a:t>
            </a:r>
            <a:endParaRPr lang="zh-CN" altLang="en-US" sz="3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MH_Number_3"/>
          <p:cNvSpPr/>
          <p:nvPr>
            <p:custDataLst>
              <p:tags r:id="rId7"/>
            </p:custDataLst>
          </p:nvPr>
        </p:nvSpPr>
        <p:spPr>
          <a:xfrm>
            <a:off x="8075095" y="288866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MH_Entry_3"/>
          <p:cNvSpPr/>
          <p:nvPr>
            <p:custDataLst>
              <p:tags r:id="rId8"/>
            </p:custDataLst>
          </p:nvPr>
        </p:nvSpPr>
        <p:spPr>
          <a:xfrm>
            <a:off x="8618761" y="2838236"/>
            <a:ext cx="302655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常见工程材料</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Number_1"/>
          <p:cNvSpPr/>
          <p:nvPr>
            <p:custDataLst>
              <p:tags r:id="rId9"/>
            </p:custDataLst>
          </p:nvPr>
        </p:nvSpPr>
        <p:spPr>
          <a:xfrm>
            <a:off x="7654945" y="3816197"/>
            <a:ext cx="379647" cy="379647"/>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1"/>
          <p:cNvSpPr/>
          <p:nvPr>
            <p:custDataLst>
              <p:tags r:id="rId10"/>
            </p:custDataLst>
          </p:nvPr>
        </p:nvSpPr>
        <p:spPr>
          <a:xfrm>
            <a:off x="8229575" y="3765766"/>
            <a:ext cx="3026556" cy="55399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6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工程材料实例</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F41D861B-A2A2-424B-A4B4-8BA7C5851EDC}"/>
              </a:ext>
            </a:extLst>
          </p:cNvPr>
          <p:cNvPicPr>
            <a:picLocks noChangeAspect="1"/>
          </p:cNvPicPr>
          <p:nvPr/>
        </p:nvPicPr>
        <p:blipFill>
          <a:blip r:embed="rId14"/>
          <a:stretch>
            <a:fillRect/>
          </a:stretch>
        </p:blipFill>
        <p:spPr>
          <a:xfrm>
            <a:off x="5692775" y="3127375"/>
            <a:ext cx="1473200" cy="97790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smtClean="0"/>
              <a:t>（</a:t>
            </a:r>
            <a:r>
              <a:rPr lang="en-US" altLang="zh-CN" sz="2400" dirty="0" smtClean="0"/>
              <a:t>5</a:t>
            </a:r>
            <a:r>
              <a:rPr lang="zh-CN" altLang="en-US" sz="2400" dirty="0"/>
              <a:t>）渗碳钢：用于制造渗碳零件的专用钢种</a:t>
            </a:r>
            <a:endParaRPr lang="en-US" altLang="zh-CN" sz="2400" dirty="0" smtClean="0"/>
          </a:p>
        </p:txBody>
      </p:sp>
      <p:pic>
        <p:nvPicPr>
          <p:cNvPr id="4" name="图片 3"/>
          <p:cNvPicPr>
            <a:picLocks noChangeAspect="1"/>
          </p:cNvPicPr>
          <p:nvPr/>
        </p:nvPicPr>
        <p:blipFill>
          <a:blip r:embed="rId4"/>
          <a:stretch>
            <a:fillRect/>
          </a:stretch>
        </p:blipFill>
        <p:spPr>
          <a:xfrm>
            <a:off x="2900983" y="1744117"/>
            <a:ext cx="7056784" cy="5079918"/>
          </a:xfrm>
          <a:prstGeom prst="rect">
            <a:avLst/>
          </a:prstGeom>
        </p:spPr>
      </p:pic>
    </p:spTree>
    <p:extLst>
      <p:ext uri="{BB962C8B-B14F-4D97-AF65-F5344CB8AC3E}">
        <p14:creationId xmlns:p14="http://schemas.microsoft.com/office/powerpoint/2010/main" val="394565421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smtClean="0"/>
              <a:t>（</a:t>
            </a:r>
            <a:r>
              <a:rPr lang="en-US" altLang="zh-CN" sz="2400" dirty="0" smtClean="0"/>
              <a:t>6</a:t>
            </a:r>
            <a:r>
              <a:rPr lang="zh-CN" altLang="en-US" sz="2400" dirty="0" smtClean="0"/>
              <a:t>）高速钢：制造</a:t>
            </a:r>
            <a:r>
              <a:rPr lang="zh-CN" altLang="en-US" sz="2400" dirty="0"/>
              <a:t>高速切削刃具用钢</a:t>
            </a:r>
            <a:endParaRPr lang="en-US" altLang="zh-CN" sz="2400" dirty="0" smtClean="0"/>
          </a:p>
        </p:txBody>
      </p:sp>
      <p:pic>
        <p:nvPicPr>
          <p:cNvPr id="5" name="图片 4"/>
          <p:cNvPicPr>
            <a:picLocks noChangeAspect="1"/>
          </p:cNvPicPr>
          <p:nvPr/>
        </p:nvPicPr>
        <p:blipFill>
          <a:blip r:embed="rId4"/>
          <a:stretch>
            <a:fillRect/>
          </a:stretch>
        </p:blipFill>
        <p:spPr>
          <a:xfrm>
            <a:off x="2612951" y="1740624"/>
            <a:ext cx="7632848" cy="5127009"/>
          </a:xfrm>
          <a:prstGeom prst="rect">
            <a:avLst/>
          </a:prstGeom>
        </p:spPr>
      </p:pic>
    </p:spTree>
    <p:extLst>
      <p:ext uri="{BB962C8B-B14F-4D97-AF65-F5344CB8AC3E}">
        <p14:creationId xmlns:p14="http://schemas.microsoft.com/office/powerpoint/2010/main" val="38608579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a:t>（</a:t>
            </a:r>
            <a:r>
              <a:rPr lang="en-US" altLang="zh-CN" sz="2400" dirty="0"/>
              <a:t>6</a:t>
            </a:r>
            <a:r>
              <a:rPr lang="zh-CN" altLang="en-US" sz="2400" dirty="0"/>
              <a:t>）量具钢：用来制造各种测量工具的钢种</a:t>
            </a:r>
            <a:endParaRPr lang="en-US" altLang="zh-CN" sz="2400" dirty="0" smtClean="0"/>
          </a:p>
        </p:txBody>
      </p:sp>
      <p:pic>
        <p:nvPicPr>
          <p:cNvPr id="3" name="图片 2"/>
          <p:cNvPicPr>
            <a:picLocks noChangeAspect="1"/>
          </p:cNvPicPr>
          <p:nvPr/>
        </p:nvPicPr>
        <p:blipFill>
          <a:blip r:embed="rId4"/>
          <a:stretch>
            <a:fillRect/>
          </a:stretch>
        </p:blipFill>
        <p:spPr>
          <a:xfrm>
            <a:off x="2368055" y="1823532"/>
            <a:ext cx="8122641" cy="4980631"/>
          </a:xfrm>
          <a:prstGeom prst="rect">
            <a:avLst/>
          </a:prstGeom>
        </p:spPr>
      </p:pic>
    </p:spTree>
    <p:extLst>
      <p:ext uri="{BB962C8B-B14F-4D97-AF65-F5344CB8AC3E}">
        <p14:creationId xmlns:p14="http://schemas.microsoft.com/office/powerpoint/2010/main" val="290204782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20" y="1168053"/>
            <a:ext cx="10513168" cy="461665"/>
          </a:xfrm>
          <a:prstGeom prst="rect">
            <a:avLst/>
          </a:prstGeom>
        </p:spPr>
        <p:txBody>
          <a:bodyPr wrap="square">
            <a:spAutoFit/>
          </a:bodyPr>
          <a:lstStyle/>
          <a:p>
            <a:r>
              <a:rPr lang="zh-CN" altLang="en-US" sz="2400" dirty="0" smtClean="0"/>
              <a:t>（</a:t>
            </a:r>
            <a:r>
              <a:rPr lang="en-US" altLang="zh-CN" sz="2400" dirty="0" smtClean="0"/>
              <a:t>7</a:t>
            </a:r>
            <a:r>
              <a:rPr lang="zh-CN" altLang="en-US" sz="2400" dirty="0"/>
              <a:t>）</a:t>
            </a:r>
            <a:r>
              <a:rPr lang="zh-CN" altLang="en-US" sz="2400" dirty="0" smtClean="0"/>
              <a:t>不锈钢：在</a:t>
            </a:r>
            <a:r>
              <a:rPr lang="zh-CN" altLang="en-US" sz="2400" dirty="0"/>
              <a:t>腐蚀介质中具有很高的抗腐蚀能力的钢</a:t>
            </a:r>
            <a:endParaRPr lang="en-US" altLang="zh-CN" sz="2400" dirty="0" smtClean="0"/>
          </a:p>
        </p:txBody>
      </p:sp>
      <p:pic>
        <p:nvPicPr>
          <p:cNvPr id="3" name="图片 2"/>
          <p:cNvPicPr>
            <a:picLocks noChangeAspect="1"/>
          </p:cNvPicPr>
          <p:nvPr/>
        </p:nvPicPr>
        <p:blipFill>
          <a:blip r:embed="rId4"/>
          <a:stretch>
            <a:fillRect/>
          </a:stretch>
        </p:blipFill>
        <p:spPr>
          <a:xfrm>
            <a:off x="1603184" y="1793568"/>
            <a:ext cx="9652383" cy="5040560"/>
          </a:xfrm>
          <a:prstGeom prst="rect">
            <a:avLst/>
          </a:prstGeom>
        </p:spPr>
      </p:pic>
    </p:spTree>
    <p:extLst>
      <p:ext uri="{BB962C8B-B14F-4D97-AF65-F5344CB8AC3E}">
        <p14:creationId xmlns:p14="http://schemas.microsoft.com/office/powerpoint/2010/main" val="8249773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524719" y="1168053"/>
            <a:ext cx="12117541" cy="461665"/>
          </a:xfrm>
          <a:prstGeom prst="rect">
            <a:avLst/>
          </a:prstGeom>
        </p:spPr>
        <p:txBody>
          <a:bodyPr wrap="square">
            <a:spAutoFit/>
          </a:bodyPr>
          <a:lstStyle/>
          <a:p>
            <a:r>
              <a:rPr lang="zh-CN" altLang="en-US" sz="2400" dirty="0" smtClean="0"/>
              <a:t>（</a:t>
            </a:r>
            <a:r>
              <a:rPr lang="en-US" altLang="zh-CN" sz="2400" dirty="0" smtClean="0"/>
              <a:t>8</a:t>
            </a:r>
            <a:r>
              <a:rPr lang="zh-CN" altLang="en-US" sz="2400" dirty="0" smtClean="0"/>
              <a:t>）</a:t>
            </a:r>
            <a:r>
              <a:rPr lang="zh-CN" altLang="en-US" sz="2400" dirty="0"/>
              <a:t>铝合金：相对钢而言密度一般较小</a:t>
            </a:r>
            <a:r>
              <a:rPr lang="zh-CN" altLang="en-US" sz="2400" dirty="0" smtClean="0"/>
              <a:t>，同时既</a:t>
            </a:r>
            <a:r>
              <a:rPr lang="zh-CN" altLang="en-US" sz="2400" dirty="0"/>
              <a:t>具有高强度又保持纯铝的优良特性。</a:t>
            </a:r>
            <a:endParaRPr lang="en-US" altLang="zh-CN" sz="2400" dirty="0" smtClean="0"/>
          </a:p>
        </p:txBody>
      </p:sp>
      <p:pic>
        <p:nvPicPr>
          <p:cNvPr id="4" name="图片 3"/>
          <p:cNvPicPr>
            <a:picLocks noChangeAspect="1"/>
          </p:cNvPicPr>
          <p:nvPr/>
        </p:nvPicPr>
        <p:blipFill>
          <a:blip r:embed="rId4"/>
          <a:stretch>
            <a:fillRect/>
          </a:stretch>
        </p:blipFill>
        <p:spPr>
          <a:xfrm>
            <a:off x="356642" y="2698314"/>
            <a:ext cx="5343871" cy="3600400"/>
          </a:xfrm>
          <a:prstGeom prst="rect">
            <a:avLst/>
          </a:prstGeom>
        </p:spPr>
      </p:pic>
      <p:pic>
        <p:nvPicPr>
          <p:cNvPr id="5" name="图片 4"/>
          <p:cNvPicPr>
            <a:picLocks noChangeAspect="1"/>
          </p:cNvPicPr>
          <p:nvPr/>
        </p:nvPicPr>
        <p:blipFill>
          <a:blip r:embed="rId5"/>
          <a:stretch>
            <a:fillRect/>
          </a:stretch>
        </p:blipFill>
        <p:spPr>
          <a:xfrm>
            <a:off x="6036305" y="2680220"/>
            <a:ext cx="6605956" cy="3618493"/>
          </a:xfrm>
          <a:prstGeom prst="rect">
            <a:avLst/>
          </a:prstGeom>
        </p:spPr>
      </p:pic>
    </p:spTree>
    <p:extLst>
      <p:ext uri="{BB962C8B-B14F-4D97-AF65-F5344CB8AC3E}">
        <p14:creationId xmlns:p14="http://schemas.microsoft.com/office/powerpoint/2010/main" val="26586208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862152938"/>
              </p:ext>
            </p:extLst>
          </p:nvPr>
        </p:nvGraphicFramePr>
        <p:xfrm>
          <a:off x="288981" y="922766"/>
          <a:ext cx="9165639" cy="6003350"/>
        </p:xfrm>
        <a:graphic>
          <a:graphicData uri="http://schemas.openxmlformats.org/drawingml/2006/table">
            <a:tbl>
              <a:tblPr>
                <a:tableStyleId>{2D5ABB26-0587-4C30-8999-92F81FD0307C}</a:tableStyleId>
              </a:tblPr>
              <a:tblGrid>
                <a:gridCol w="1649105">
                  <a:extLst>
                    <a:ext uri="{9D8B030D-6E8A-4147-A177-3AD203B41FA5}">
                      <a16:colId xmlns:a16="http://schemas.microsoft.com/office/drawing/2014/main" val="2088595012"/>
                    </a:ext>
                  </a:extLst>
                </a:gridCol>
                <a:gridCol w="2259584">
                  <a:extLst>
                    <a:ext uri="{9D8B030D-6E8A-4147-A177-3AD203B41FA5}">
                      <a16:colId xmlns:a16="http://schemas.microsoft.com/office/drawing/2014/main" val="520618986"/>
                    </a:ext>
                  </a:extLst>
                </a:gridCol>
                <a:gridCol w="1945753">
                  <a:extLst>
                    <a:ext uri="{9D8B030D-6E8A-4147-A177-3AD203B41FA5}">
                      <a16:colId xmlns:a16="http://schemas.microsoft.com/office/drawing/2014/main" val="182181842"/>
                    </a:ext>
                  </a:extLst>
                </a:gridCol>
                <a:gridCol w="3311197">
                  <a:extLst>
                    <a:ext uri="{9D8B030D-6E8A-4147-A177-3AD203B41FA5}">
                      <a16:colId xmlns:a16="http://schemas.microsoft.com/office/drawing/2014/main" val="770065244"/>
                    </a:ext>
                  </a:extLst>
                </a:gridCol>
              </a:tblGrid>
              <a:tr h="570026">
                <a:tc>
                  <a:txBody>
                    <a:bodyPr/>
                    <a:lstStyle/>
                    <a:p>
                      <a:r>
                        <a:rPr lang="en-US" altLang="zh-CN" sz="1600">
                          <a:effectLst/>
                        </a:rPr>
                        <a:t>1</a:t>
                      </a:r>
                      <a:r>
                        <a:rPr lang="zh-CN" altLang="en-US" sz="1600">
                          <a:effectLst/>
                        </a:rPr>
                        <a:t>系（纯铝合金）</a:t>
                      </a:r>
                      <a:endParaRPr lang="zh-CN" altLang="en-US" sz="1600">
                        <a:solidFill>
                          <a:srgbClr val="191919"/>
                        </a:solidFill>
                        <a:effectLst/>
                      </a:endParaRPr>
                    </a:p>
                  </a:txBody>
                  <a:tcPr marL="43428" marR="43428" marT="26057" marB="26057" anchor="ctr"/>
                </a:tc>
                <a:tc>
                  <a:txBody>
                    <a:bodyPr/>
                    <a:lstStyle/>
                    <a:p>
                      <a:r>
                        <a:rPr lang="zh-CN" altLang="en-US" sz="1600">
                          <a:effectLst/>
                        </a:rPr>
                        <a:t>俗称纯铝，含铝</a:t>
                      </a:r>
                      <a:r>
                        <a:rPr lang="en-US" altLang="zh-CN" sz="1600">
                          <a:effectLst/>
                        </a:rPr>
                        <a:t>99.00%</a:t>
                      </a:r>
                      <a:r>
                        <a:rPr lang="zh-CN" altLang="en-US" sz="1600">
                          <a:effectLst/>
                        </a:rPr>
                        <a:t>以上，主要杂质是铁和硅</a:t>
                      </a:r>
                      <a:endParaRPr lang="zh-CN" altLang="en-US" sz="1600">
                        <a:solidFill>
                          <a:srgbClr val="191919"/>
                        </a:solidFill>
                        <a:effectLst/>
                      </a:endParaRPr>
                    </a:p>
                  </a:txBody>
                  <a:tcPr marL="43428" marR="43428" marT="26057" marB="26057" anchor="ctr"/>
                </a:tc>
                <a:tc>
                  <a:txBody>
                    <a:bodyPr/>
                    <a:lstStyle/>
                    <a:p>
                      <a:r>
                        <a:rPr lang="zh-CN" altLang="en-US" sz="1600" dirty="0">
                          <a:effectLst/>
                        </a:rPr>
                        <a:t>密度小，导电性能高，强度低</a:t>
                      </a:r>
                      <a:endParaRPr lang="zh-CN" altLang="en-US" sz="1600" dirty="0">
                        <a:solidFill>
                          <a:srgbClr val="191919"/>
                        </a:solidFill>
                        <a:effectLst/>
                      </a:endParaRPr>
                    </a:p>
                  </a:txBody>
                  <a:tcPr marL="43428" marR="43428" marT="26057" marB="26057" anchor="ctr"/>
                </a:tc>
                <a:tc>
                  <a:txBody>
                    <a:bodyPr/>
                    <a:lstStyle/>
                    <a:p>
                      <a:r>
                        <a:rPr lang="zh-CN" altLang="en-US" sz="1600" dirty="0">
                          <a:effectLst/>
                        </a:rPr>
                        <a:t>用于化学试验，化学工业等</a:t>
                      </a:r>
                      <a:endParaRPr lang="zh-CN" altLang="en-US" sz="1600" dirty="0">
                        <a:solidFill>
                          <a:srgbClr val="191919"/>
                        </a:solidFill>
                        <a:effectLst/>
                      </a:endParaRPr>
                    </a:p>
                  </a:txBody>
                  <a:tcPr marL="43428" marR="43428" marT="26057" marB="26057" anchor="ctr"/>
                </a:tc>
                <a:extLst>
                  <a:ext uri="{0D108BD9-81ED-4DB2-BD59-A6C34878D82A}">
                    <a16:rowId xmlns:a16="http://schemas.microsoft.com/office/drawing/2014/main" val="1142181404"/>
                  </a:ext>
                </a:extLst>
              </a:tr>
              <a:tr h="1009463">
                <a:tc>
                  <a:txBody>
                    <a:bodyPr/>
                    <a:lstStyle/>
                    <a:p>
                      <a:r>
                        <a:rPr lang="en-US" altLang="zh-CN" sz="1600">
                          <a:effectLst/>
                        </a:rPr>
                        <a:t>2</a:t>
                      </a:r>
                      <a:r>
                        <a:rPr lang="zh-CN" altLang="en-US" sz="1600">
                          <a:effectLst/>
                        </a:rPr>
                        <a:t>系（铝铜合金）</a:t>
                      </a:r>
                      <a:endParaRPr lang="zh-CN" altLang="en-US" sz="1600">
                        <a:solidFill>
                          <a:srgbClr val="191919"/>
                        </a:solidFill>
                        <a:effectLst/>
                      </a:endParaRPr>
                    </a:p>
                  </a:txBody>
                  <a:tcPr marL="43428" marR="43428" marT="26057" marB="26057" anchor="ctr"/>
                </a:tc>
                <a:tc>
                  <a:txBody>
                    <a:bodyPr/>
                    <a:lstStyle/>
                    <a:p>
                      <a:r>
                        <a:rPr lang="zh-CN" altLang="en-US" sz="1600">
                          <a:effectLst/>
                        </a:rPr>
                        <a:t>以铜为主要合金元素的铝合金，它包括了</a:t>
                      </a:r>
                      <a:r>
                        <a:rPr lang="en-US" sz="1600">
                          <a:effectLst/>
                        </a:rPr>
                        <a:t>Al-Cu-Mg</a:t>
                      </a:r>
                      <a:r>
                        <a:rPr lang="zh-CN" altLang="en-US" sz="1600">
                          <a:effectLst/>
                        </a:rPr>
                        <a:t>合金、</a:t>
                      </a:r>
                      <a:r>
                        <a:rPr lang="en-US" sz="1600">
                          <a:effectLst/>
                        </a:rPr>
                        <a:t>Al-Cu-Mg-Fe-Ni</a:t>
                      </a:r>
                      <a:r>
                        <a:rPr lang="zh-CN" altLang="en-US" sz="1600">
                          <a:effectLst/>
                        </a:rPr>
                        <a:t>合金和</a:t>
                      </a:r>
                      <a:r>
                        <a:rPr lang="en-US" sz="1600">
                          <a:effectLst/>
                        </a:rPr>
                        <a:t>Al-Cu-Mn</a:t>
                      </a:r>
                      <a:r>
                        <a:rPr lang="zh-CN" altLang="en-US" sz="1600">
                          <a:effectLst/>
                        </a:rPr>
                        <a:t>合金等属于硬合金</a:t>
                      </a:r>
                      <a:endParaRPr lang="zh-CN" altLang="en-US" sz="1600">
                        <a:solidFill>
                          <a:srgbClr val="191919"/>
                        </a:solidFill>
                        <a:effectLst/>
                      </a:endParaRPr>
                    </a:p>
                  </a:txBody>
                  <a:tcPr marL="43428" marR="43428" marT="26057" marB="26057" anchor="ctr"/>
                </a:tc>
                <a:tc>
                  <a:txBody>
                    <a:bodyPr/>
                    <a:lstStyle/>
                    <a:p>
                      <a:r>
                        <a:rPr lang="zh-CN" altLang="en-US" sz="1600" dirty="0">
                          <a:effectLst/>
                        </a:rPr>
                        <a:t>硬度高、耐热性能好、部分如</a:t>
                      </a:r>
                      <a:r>
                        <a:rPr lang="en-US" altLang="zh-CN" sz="1600" dirty="0">
                          <a:effectLst/>
                        </a:rPr>
                        <a:t>2024/2</a:t>
                      </a:r>
                      <a:r>
                        <a:rPr lang="en-US" sz="1600" dirty="0">
                          <a:effectLst/>
                        </a:rPr>
                        <a:t>A122A14</a:t>
                      </a:r>
                      <a:r>
                        <a:rPr lang="zh-CN" altLang="en-US" sz="1600" dirty="0">
                          <a:effectLst/>
                        </a:rPr>
                        <a:t>等加工性能好等优点</a:t>
                      </a:r>
                      <a:endParaRPr lang="zh-CN" altLang="en-US" sz="1600" dirty="0">
                        <a:solidFill>
                          <a:srgbClr val="191919"/>
                        </a:solidFill>
                        <a:effectLst/>
                      </a:endParaRPr>
                    </a:p>
                  </a:txBody>
                  <a:tcPr marL="43428" marR="43428" marT="26057" marB="26057" anchor="ctr"/>
                </a:tc>
                <a:tc>
                  <a:txBody>
                    <a:bodyPr/>
                    <a:lstStyle/>
                    <a:p>
                      <a:r>
                        <a:rPr lang="zh-CN" altLang="en-US" sz="1600" dirty="0">
                          <a:effectLst/>
                        </a:rPr>
                        <a:t>主要用于航天航空、国防工业及民用工具</a:t>
                      </a:r>
                      <a:endParaRPr lang="zh-CN" altLang="en-US" sz="1600" dirty="0">
                        <a:solidFill>
                          <a:srgbClr val="191919"/>
                        </a:solidFill>
                        <a:effectLst/>
                      </a:endParaRPr>
                    </a:p>
                  </a:txBody>
                  <a:tcPr marL="43428" marR="43428" marT="26057" marB="26057" anchor="ctr"/>
                </a:tc>
                <a:extLst>
                  <a:ext uri="{0D108BD9-81ED-4DB2-BD59-A6C34878D82A}">
                    <a16:rowId xmlns:a16="http://schemas.microsoft.com/office/drawing/2014/main" val="2811090007"/>
                  </a:ext>
                </a:extLst>
              </a:tr>
              <a:tr h="570026">
                <a:tc>
                  <a:txBody>
                    <a:bodyPr/>
                    <a:lstStyle/>
                    <a:p>
                      <a:r>
                        <a:rPr lang="en-US" altLang="zh-CN" sz="1600">
                          <a:effectLst/>
                        </a:rPr>
                        <a:t>3</a:t>
                      </a:r>
                      <a:r>
                        <a:rPr lang="zh-CN" altLang="en-US" sz="1600">
                          <a:effectLst/>
                        </a:rPr>
                        <a:t>系（铝锰合金）</a:t>
                      </a:r>
                      <a:endParaRPr lang="zh-CN" altLang="en-US" sz="1600">
                        <a:solidFill>
                          <a:srgbClr val="191919"/>
                        </a:solidFill>
                        <a:effectLst/>
                      </a:endParaRPr>
                    </a:p>
                  </a:txBody>
                  <a:tcPr marL="43428" marR="43428" marT="26057" marB="26057" anchor="ctr"/>
                </a:tc>
                <a:tc>
                  <a:txBody>
                    <a:bodyPr/>
                    <a:lstStyle/>
                    <a:p>
                      <a:r>
                        <a:rPr lang="zh-CN" altLang="en-US" sz="1600" dirty="0">
                          <a:effectLst/>
                        </a:rPr>
                        <a:t>主要合金元素为锰，属于防锈合金</a:t>
                      </a:r>
                      <a:endParaRPr lang="zh-CN" altLang="en-US" sz="1600" dirty="0">
                        <a:solidFill>
                          <a:srgbClr val="191919"/>
                        </a:solidFill>
                        <a:effectLst/>
                      </a:endParaRPr>
                    </a:p>
                  </a:txBody>
                  <a:tcPr marL="43428" marR="43428" marT="26057" marB="26057" anchor="ctr"/>
                </a:tc>
                <a:tc>
                  <a:txBody>
                    <a:bodyPr/>
                    <a:lstStyle/>
                    <a:p>
                      <a:r>
                        <a:rPr lang="zh-CN" altLang="en-US" sz="1600" dirty="0">
                          <a:effectLst/>
                        </a:rPr>
                        <a:t>塑性高，焊接性能好、耐腐蚀</a:t>
                      </a:r>
                      <a:endParaRPr lang="zh-CN" altLang="en-US" sz="1600" dirty="0">
                        <a:solidFill>
                          <a:srgbClr val="191919"/>
                        </a:solidFill>
                        <a:effectLst/>
                      </a:endParaRPr>
                    </a:p>
                  </a:txBody>
                  <a:tcPr marL="43428" marR="43428" marT="26057" marB="26057" anchor="ctr"/>
                </a:tc>
                <a:tc>
                  <a:txBody>
                    <a:bodyPr/>
                    <a:lstStyle/>
                    <a:p>
                      <a:r>
                        <a:rPr lang="zh-CN" altLang="en-US" sz="1600">
                          <a:effectLst/>
                        </a:rPr>
                        <a:t>主要应用在制造汽车、飞机油箱油管、容器罐体、机械部件等领域</a:t>
                      </a:r>
                      <a:endParaRPr lang="zh-CN" altLang="en-US" sz="1600">
                        <a:solidFill>
                          <a:srgbClr val="191919"/>
                        </a:solidFill>
                        <a:effectLst/>
                      </a:endParaRPr>
                    </a:p>
                  </a:txBody>
                  <a:tcPr marL="43428" marR="43428" marT="26057" marB="26057" anchor="ctr"/>
                </a:tc>
                <a:extLst>
                  <a:ext uri="{0D108BD9-81ED-4DB2-BD59-A6C34878D82A}">
                    <a16:rowId xmlns:a16="http://schemas.microsoft.com/office/drawing/2014/main" val="2919641193"/>
                  </a:ext>
                </a:extLst>
              </a:tr>
              <a:tr h="530332">
                <a:tc>
                  <a:txBody>
                    <a:bodyPr/>
                    <a:lstStyle/>
                    <a:p>
                      <a:r>
                        <a:rPr lang="en-US" altLang="zh-CN" sz="1600">
                          <a:effectLst/>
                        </a:rPr>
                        <a:t>4</a:t>
                      </a:r>
                      <a:r>
                        <a:rPr lang="zh-CN" altLang="en-US" sz="1600">
                          <a:effectLst/>
                        </a:rPr>
                        <a:t>系（铝硅合金）</a:t>
                      </a:r>
                      <a:endParaRPr lang="zh-CN" altLang="en-US" sz="1600">
                        <a:solidFill>
                          <a:srgbClr val="191919"/>
                        </a:solidFill>
                        <a:effectLst/>
                      </a:endParaRPr>
                    </a:p>
                  </a:txBody>
                  <a:tcPr marL="43428" marR="43428" marT="26057" marB="26057" anchor="ctr"/>
                </a:tc>
                <a:tc>
                  <a:txBody>
                    <a:bodyPr/>
                    <a:lstStyle/>
                    <a:p>
                      <a:r>
                        <a:rPr lang="zh-CN" altLang="en-US" sz="1600">
                          <a:effectLst/>
                        </a:rPr>
                        <a:t>以硅维主要元素</a:t>
                      </a:r>
                      <a:endParaRPr lang="zh-CN" altLang="en-US" sz="1600">
                        <a:solidFill>
                          <a:srgbClr val="191919"/>
                        </a:solidFill>
                        <a:effectLst/>
                      </a:endParaRPr>
                    </a:p>
                  </a:txBody>
                  <a:tcPr marL="43428" marR="43428" marT="26057" marB="26057" anchor="ctr"/>
                </a:tc>
                <a:tc>
                  <a:txBody>
                    <a:bodyPr/>
                    <a:lstStyle/>
                    <a:p>
                      <a:r>
                        <a:rPr lang="zh-CN" altLang="en-US" sz="1600" dirty="0">
                          <a:effectLst/>
                        </a:rPr>
                        <a:t>低熔点，耐蚀性好，耐磨耐热</a:t>
                      </a:r>
                      <a:endParaRPr lang="zh-CN" altLang="en-US" sz="1600" dirty="0">
                        <a:solidFill>
                          <a:srgbClr val="191919"/>
                        </a:solidFill>
                        <a:effectLst/>
                      </a:endParaRPr>
                    </a:p>
                  </a:txBody>
                  <a:tcPr marL="43428" marR="43428" marT="26057" marB="26057" anchor="ctr"/>
                </a:tc>
                <a:tc>
                  <a:txBody>
                    <a:bodyPr/>
                    <a:lstStyle/>
                    <a:p>
                      <a:r>
                        <a:rPr lang="zh-CN" altLang="en-US" sz="1600">
                          <a:effectLst/>
                        </a:rPr>
                        <a:t>可用作填充材料和钎焊材料</a:t>
                      </a:r>
                      <a:endParaRPr lang="zh-CN" altLang="en-US" sz="1600">
                        <a:solidFill>
                          <a:srgbClr val="191919"/>
                        </a:solidFill>
                        <a:effectLst/>
                      </a:endParaRPr>
                    </a:p>
                  </a:txBody>
                  <a:tcPr marL="43428" marR="43428" marT="26057" marB="26057" anchor="ctr"/>
                </a:tc>
                <a:extLst>
                  <a:ext uri="{0D108BD9-81ED-4DB2-BD59-A6C34878D82A}">
                    <a16:rowId xmlns:a16="http://schemas.microsoft.com/office/drawing/2014/main" val="492778797"/>
                  </a:ext>
                </a:extLst>
              </a:tr>
              <a:tr h="530332">
                <a:tc>
                  <a:txBody>
                    <a:bodyPr/>
                    <a:lstStyle/>
                    <a:p>
                      <a:r>
                        <a:rPr lang="en-US" altLang="zh-CN" sz="1600">
                          <a:effectLst/>
                        </a:rPr>
                        <a:t>5</a:t>
                      </a:r>
                      <a:r>
                        <a:rPr lang="zh-CN" altLang="en-US" sz="1600">
                          <a:effectLst/>
                        </a:rPr>
                        <a:t>系（铝镁合金）</a:t>
                      </a:r>
                      <a:endParaRPr lang="zh-CN" altLang="en-US" sz="1600">
                        <a:solidFill>
                          <a:srgbClr val="191919"/>
                        </a:solidFill>
                        <a:effectLst/>
                      </a:endParaRPr>
                    </a:p>
                  </a:txBody>
                  <a:tcPr marL="43428" marR="43428" marT="26057" marB="26057" anchor="ctr"/>
                </a:tc>
                <a:tc>
                  <a:txBody>
                    <a:bodyPr/>
                    <a:lstStyle/>
                    <a:p>
                      <a:r>
                        <a:rPr lang="zh-CN" altLang="en-US" sz="1600">
                          <a:effectLst/>
                        </a:rPr>
                        <a:t>主要合金元素为镁</a:t>
                      </a:r>
                      <a:endParaRPr lang="zh-CN" altLang="en-US" sz="1600">
                        <a:solidFill>
                          <a:srgbClr val="191919"/>
                        </a:solidFill>
                        <a:effectLst/>
                      </a:endParaRPr>
                    </a:p>
                  </a:txBody>
                  <a:tcPr marL="43428" marR="43428" marT="26057" marB="26057" anchor="ctr"/>
                </a:tc>
                <a:tc>
                  <a:txBody>
                    <a:bodyPr/>
                    <a:lstStyle/>
                    <a:p>
                      <a:r>
                        <a:rPr lang="zh-CN" altLang="en-US" sz="1600">
                          <a:effectLst/>
                        </a:rPr>
                        <a:t>耐腐性能核焊接性能好，疲劳强度好</a:t>
                      </a:r>
                      <a:endParaRPr lang="zh-CN" altLang="en-US" sz="1600">
                        <a:solidFill>
                          <a:srgbClr val="191919"/>
                        </a:solidFill>
                        <a:effectLst/>
                      </a:endParaRPr>
                    </a:p>
                  </a:txBody>
                  <a:tcPr marL="43428" marR="43428" marT="26057" marB="26057" anchor="ctr"/>
                </a:tc>
                <a:tc>
                  <a:txBody>
                    <a:bodyPr/>
                    <a:lstStyle/>
                    <a:p>
                      <a:r>
                        <a:rPr lang="zh-CN" altLang="en-US" sz="1600">
                          <a:effectLst/>
                        </a:rPr>
                        <a:t>家电、交通运输设备，装甲、装饰件等</a:t>
                      </a:r>
                      <a:endParaRPr lang="zh-CN" altLang="en-US" sz="1600">
                        <a:solidFill>
                          <a:srgbClr val="191919"/>
                        </a:solidFill>
                        <a:effectLst/>
                      </a:endParaRPr>
                    </a:p>
                  </a:txBody>
                  <a:tcPr marL="43428" marR="43428" marT="26057" marB="26057" anchor="ctr"/>
                </a:tc>
                <a:extLst>
                  <a:ext uri="{0D108BD9-81ED-4DB2-BD59-A6C34878D82A}">
                    <a16:rowId xmlns:a16="http://schemas.microsoft.com/office/drawing/2014/main" val="3447820804"/>
                  </a:ext>
                </a:extLst>
              </a:tr>
              <a:tr h="1009463">
                <a:tc>
                  <a:txBody>
                    <a:bodyPr/>
                    <a:lstStyle/>
                    <a:p>
                      <a:r>
                        <a:rPr lang="en-US" altLang="zh-CN" sz="1600" dirty="0">
                          <a:solidFill>
                            <a:srgbClr val="FFFF00"/>
                          </a:solidFill>
                          <a:effectLst/>
                        </a:rPr>
                        <a:t>6</a:t>
                      </a:r>
                      <a:r>
                        <a:rPr lang="zh-CN" altLang="en-US" sz="1600" dirty="0">
                          <a:solidFill>
                            <a:srgbClr val="FFFF00"/>
                          </a:solidFill>
                          <a:effectLst/>
                        </a:rPr>
                        <a:t>系（铝镁硅合金）</a:t>
                      </a:r>
                    </a:p>
                  </a:txBody>
                  <a:tcPr marL="43428" marR="43428" marT="26057" marB="26057" anchor="ctr"/>
                </a:tc>
                <a:tc>
                  <a:txBody>
                    <a:bodyPr/>
                    <a:lstStyle/>
                    <a:p>
                      <a:r>
                        <a:rPr lang="zh-CN" altLang="en-US" sz="1600" dirty="0">
                          <a:solidFill>
                            <a:srgbClr val="FFFF00"/>
                          </a:solidFill>
                          <a:effectLst/>
                        </a:rPr>
                        <a:t>以镁和硅为主。</a:t>
                      </a:r>
                      <a:r>
                        <a:rPr lang="en-US" altLang="zh-CN" sz="1600" dirty="0">
                          <a:solidFill>
                            <a:srgbClr val="FFFF00"/>
                          </a:solidFill>
                          <a:effectLst/>
                        </a:rPr>
                        <a:t>Mg2Si</a:t>
                      </a:r>
                      <a:r>
                        <a:rPr lang="zh-CN" altLang="en-US" sz="1600" dirty="0">
                          <a:solidFill>
                            <a:srgbClr val="FFFF00"/>
                          </a:solidFill>
                          <a:effectLst/>
                        </a:rPr>
                        <a:t>为主要强化相，目前应用最广泛的合金</a:t>
                      </a:r>
                    </a:p>
                  </a:txBody>
                  <a:tcPr marL="43428" marR="43428" marT="26057" marB="26057" anchor="ctr"/>
                </a:tc>
                <a:tc>
                  <a:txBody>
                    <a:bodyPr/>
                    <a:lstStyle/>
                    <a:p>
                      <a:r>
                        <a:rPr lang="zh-CN" altLang="en-US" sz="1600" dirty="0">
                          <a:solidFill>
                            <a:srgbClr val="FFFF00"/>
                          </a:solidFill>
                          <a:effectLst/>
                        </a:rPr>
                        <a:t>耐腐蚀，容易涂层工艺性能好易加工，有优良的接口特征，可使用性高</a:t>
                      </a:r>
                    </a:p>
                  </a:txBody>
                  <a:tcPr marL="43428" marR="43428" marT="26057" marB="26057" anchor="ctr"/>
                </a:tc>
                <a:tc>
                  <a:txBody>
                    <a:bodyPr/>
                    <a:lstStyle/>
                    <a:p>
                      <a:r>
                        <a:rPr lang="zh-CN" altLang="en-US" sz="1600" dirty="0">
                          <a:solidFill>
                            <a:srgbClr val="FFFF00"/>
                          </a:solidFill>
                          <a:effectLst/>
                        </a:rPr>
                        <a:t>框架、建筑材料、工业铝型材、散热器、照相机零件</a:t>
                      </a:r>
                    </a:p>
                  </a:txBody>
                  <a:tcPr marL="43428" marR="43428" marT="26057" marB="26057" anchor="ctr"/>
                </a:tc>
                <a:extLst>
                  <a:ext uri="{0D108BD9-81ED-4DB2-BD59-A6C34878D82A}">
                    <a16:rowId xmlns:a16="http://schemas.microsoft.com/office/drawing/2014/main" val="111587423"/>
                  </a:ext>
                </a:extLst>
              </a:tr>
              <a:tr h="1009463">
                <a:tc>
                  <a:txBody>
                    <a:bodyPr/>
                    <a:lstStyle/>
                    <a:p>
                      <a:r>
                        <a:rPr lang="en-US" altLang="zh-CN" sz="1600">
                          <a:effectLst/>
                        </a:rPr>
                        <a:t>7</a:t>
                      </a:r>
                      <a:r>
                        <a:rPr lang="zh-CN" altLang="en-US" sz="1600">
                          <a:effectLst/>
                        </a:rPr>
                        <a:t>系（铝锌镁合金）</a:t>
                      </a:r>
                      <a:endParaRPr lang="zh-CN" altLang="en-US" sz="1600">
                        <a:solidFill>
                          <a:srgbClr val="191919"/>
                        </a:solidFill>
                        <a:effectLst/>
                      </a:endParaRPr>
                    </a:p>
                  </a:txBody>
                  <a:tcPr marL="43428" marR="43428" marT="26057" marB="26057" anchor="ctr"/>
                </a:tc>
                <a:tc>
                  <a:txBody>
                    <a:bodyPr/>
                    <a:lstStyle/>
                    <a:p>
                      <a:r>
                        <a:rPr lang="zh-CN" altLang="en-US" sz="1600">
                          <a:effectLst/>
                        </a:rPr>
                        <a:t>以锌为主，但有时也要少量添加了镁、铜。其中超硬铝合金就是含有锌、铅、镁和铜合金接近钢材的硬度</a:t>
                      </a:r>
                      <a:endParaRPr lang="zh-CN" altLang="en-US" sz="1600">
                        <a:solidFill>
                          <a:srgbClr val="191919"/>
                        </a:solidFill>
                        <a:effectLst/>
                      </a:endParaRPr>
                    </a:p>
                  </a:txBody>
                  <a:tcPr marL="43428" marR="43428" marT="26057" marB="26057" anchor="ctr"/>
                </a:tc>
                <a:tc>
                  <a:txBody>
                    <a:bodyPr/>
                    <a:lstStyle/>
                    <a:p>
                      <a:r>
                        <a:rPr lang="zh-CN" altLang="en-US" sz="1600" dirty="0">
                          <a:effectLst/>
                        </a:rPr>
                        <a:t>耐磨，硬度高，焊接性能好加工性和耐腐蚀性良好</a:t>
                      </a:r>
                      <a:endParaRPr lang="zh-CN" altLang="en-US" sz="1600" dirty="0">
                        <a:solidFill>
                          <a:srgbClr val="191919"/>
                        </a:solidFill>
                        <a:effectLst/>
                      </a:endParaRPr>
                    </a:p>
                  </a:txBody>
                  <a:tcPr marL="43428" marR="43428" marT="26057" marB="26057" anchor="ctr"/>
                </a:tc>
                <a:tc>
                  <a:txBody>
                    <a:bodyPr/>
                    <a:lstStyle/>
                    <a:p>
                      <a:r>
                        <a:rPr lang="zh-CN" altLang="en-US" sz="1600" dirty="0">
                          <a:effectLst/>
                        </a:rPr>
                        <a:t>常用于制造飞机结构等航天航空</a:t>
                      </a:r>
                      <a:r>
                        <a:rPr lang="zh-CN" altLang="en-US" sz="1600" dirty="0" smtClean="0">
                          <a:effectLst/>
                        </a:rPr>
                        <a:t>工业、</a:t>
                      </a:r>
                      <a:r>
                        <a:rPr lang="zh-CN" altLang="en-US" sz="1600" dirty="0">
                          <a:effectLst/>
                        </a:rPr>
                        <a:t>焊接构件材料</a:t>
                      </a:r>
                      <a:endParaRPr lang="zh-CN" altLang="en-US" sz="1600" dirty="0">
                        <a:solidFill>
                          <a:srgbClr val="191919"/>
                        </a:solidFill>
                        <a:effectLst/>
                      </a:endParaRPr>
                    </a:p>
                  </a:txBody>
                  <a:tcPr marL="43428" marR="43428" marT="26057" marB="26057" anchor="ctr"/>
                </a:tc>
                <a:extLst>
                  <a:ext uri="{0D108BD9-81ED-4DB2-BD59-A6C34878D82A}">
                    <a16:rowId xmlns:a16="http://schemas.microsoft.com/office/drawing/2014/main" val="1695395470"/>
                  </a:ext>
                </a:extLst>
              </a:tr>
            </a:tbl>
          </a:graphicData>
        </a:graphic>
      </p:graphicFrame>
      <p:pic>
        <p:nvPicPr>
          <p:cNvPr id="14" name="图片 13"/>
          <p:cNvPicPr>
            <a:picLocks noChangeAspect="1"/>
          </p:cNvPicPr>
          <p:nvPr/>
        </p:nvPicPr>
        <p:blipFill>
          <a:blip r:embed="rId4"/>
          <a:stretch>
            <a:fillRect/>
          </a:stretch>
        </p:blipFill>
        <p:spPr>
          <a:xfrm>
            <a:off x="9597727" y="2363746"/>
            <a:ext cx="3121701" cy="2505159"/>
          </a:xfrm>
          <a:prstGeom prst="rect">
            <a:avLst/>
          </a:prstGeom>
        </p:spPr>
      </p:pic>
    </p:spTree>
    <p:extLst>
      <p:ext uri="{BB962C8B-B14F-4D97-AF65-F5344CB8AC3E}">
        <p14:creationId xmlns:p14="http://schemas.microsoft.com/office/powerpoint/2010/main" val="2644978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576105" y="177189"/>
            <a:ext cx="2646879" cy="584775"/>
          </a:xfrm>
          <a:prstGeom prst="rect">
            <a:avLst/>
          </a:prstGeom>
          <a:noFill/>
        </p:spPr>
        <p:txBody>
          <a:bodyPr wrap="none" rtlCol="0">
            <a:spAutoFit/>
          </a:bodyPr>
          <a:lstStyle/>
          <a:p>
            <a:pPr algn="ctr"/>
            <a:r>
              <a:rPr lang="zh-CN" altLang="en-US" sz="3200" b="1" dirty="0" smtClean="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常见工程材料</a:t>
            </a:r>
            <a:endParaRPr lang="en-US" altLang="zh-CN" sz="32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4"/>
          <a:stretch>
            <a:fillRect/>
          </a:stretch>
        </p:blipFill>
        <p:spPr>
          <a:xfrm>
            <a:off x="2540943" y="952029"/>
            <a:ext cx="7776864" cy="5848754"/>
          </a:xfrm>
          <a:prstGeom prst="rect">
            <a:avLst/>
          </a:prstGeom>
        </p:spPr>
      </p:pic>
      <p:sp>
        <p:nvSpPr>
          <p:cNvPr id="3" name="矩形 2"/>
          <p:cNvSpPr/>
          <p:nvPr/>
        </p:nvSpPr>
        <p:spPr>
          <a:xfrm>
            <a:off x="4845199" y="6064597"/>
            <a:ext cx="1584176" cy="432048"/>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矩形 10"/>
          <p:cNvSpPr/>
          <p:nvPr/>
        </p:nvSpPr>
        <p:spPr>
          <a:xfrm>
            <a:off x="4845199" y="3616325"/>
            <a:ext cx="2016224" cy="432048"/>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5243974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2050" name="文本框 2"/>
          <p:cNvSpPr txBox="1">
            <a:spLocks noChangeArrowheads="1"/>
          </p:cNvSpPr>
          <p:nvPr>
            <p:custDataLst>
              <p:tags r:id="rId2"/>
            </p:custDataLst>
          </p:nvPr>
        </p:nvSpPr>
        <p:spPr bwMode="auto">
          <a:xfrm>
            <a:off x="603522" y="471707"/>
            <a:ext cx="4434535" cy="322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132679" y="3459437"/>
            <a:ext cx="5345367" cy="1015663"/>
          </a:xfrm>
          <a:prstGeom prst="rect">
            <a:avLst/>
          </a:prstGeom>
        </p:spPr>
        <p:txBody>
          <a:bodyPr wrap="square" lIns="0" tIns="0" rIns="0" bIns="0">
            <a:spAutoFit/>
          </a:bodyPr>
          <a:lstStyle/>
          <a:p>
            <a:r>
              <a:rPr lang="zh-CN" altLang="en-US" sz="66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工程材料实例</a:t>
            </a:r>
            <a:endParaRPr lang="zh-CN" altLang="en-US" sz="6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16637714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3" name="图片 2"/>
          <p:cNvPicPr>
            <a:picLocks noChangeAspect="1"/>
          </p:cNvPicPr>
          <p:nvPr/>
        </p:nvPicPr>
        <p:blipFill>
          <a:blip r:embed="rId3"/>
          <a:stretch>
            <a:fillRect/>
          </a:stretch>
        </p:blipFill>
        <p:spPr>
          <a:xfrm>
            <a:off x="164679" y="1456085"/>
            <a:ext cx="6375236" cy="5071409"/>
          </a:xfrm>
          <a:prstGeom prst="rect">
            <a:avLst/>
          </a:prstGeom>
        </p:spPr>
      </p:pic>
      <p:sp>
        <p:nvSpPr>
          <p:cNvPr id="5" name="文本框 4"/>
          <p:cNvSpPr txBox="1"/>
          <p:nvPr/>
        </p:nvSpPr>
        <p:spPr>
          <a:xfrm>
            <a:off x="6861423" y="1326192"/>
            <a:ext cx="5308975" cy="2308324"/>
          </a:xfrm>
          <a:prstGeom prst="rect">
            <a:avLst/>
          </a:prstGeom>
          <a:noFill/>
        </p:spPr>
        <p:txBody>
          <a:bodyPr wrap="square" rtlCol="0">
            <a:spAutoFit/>
          </a:bodyPr>
          <a:lstStyle/>
          <a:p>
            <a:r>
              <a:rPr lang="zh-CN" altLang="en-US" sz="3200" dirty="0"/>
              <a:t>弹簧钢：</a:t>
            </a:r>
            <a:r>
              <a:rPr lang="zh-CN" altLang="en-US" sz="2000" dirty="0"/>
              <a:t>足够的韧性，耐震动、抗</a:t>
            </a:r>
            <a:r>
              <a:rPr lang="zh-CN" altLang="en-US" sz="2000" dirty="0" smtClean="0"/>
              <a:t>冲击</a:t>
            </a:r>
            <a:r>
              <a:rPr lang="zh-CN" altLang="en-US" sz="2000" dirty="0"/>
              <a:t>。</a:t>
            </a:r>
            <a:endParaRPr lang="en-US" altLang="zh-CN" sz="2000" dirty="0"/>
          </a:p>
          <a:p>
            <a:r>
              <a:rPr lang="en-US" altLang="zh-CN" sz="3200" dirty="0" smtClean="0"/>
              <a:t>304</a:t>
            </a:r>
            <a:r>
              <a:rPr lang="zh-CN" altLang="en-US" sz="3200" dirty="0" smtClean="0"/>
              <a:t>不锈钢：</a:t>
            </a:r>
            <a:r>
              <a:rPr lang="en-US" altLang="zh-CN" sz="2000" dirty="0"/>
              <a:t>304</a:t>
            </a:r>
            <a:r>
              <a:rPr lang="zh-CN" altLang="en-US" sz="2000" dirty="0"/>
              <a:t>不锈钢是不锈钢中常见的一种材质，密度为</a:t>
            </a:r>
            <a:r>
              <a:rPr lang="en-US" altLang="zh-CN" sz="2000" dirty="0"/>
              <a:t>7.93 g/cm³</a:t>
            </a:r>
            <a:r>
              <a:rPr lang="zh-CN" altLang="en-US" sz="2000" dirty="0"/>
              <a:t>，业内也叫做</a:t>
            </a:r>
            <a:r>
              <a:rPr lang="en-US" altLang="zh-CN" sz="2000" dirty="0"/>
              <a:t>18/8</a:t>
            </a:r>
            <a:r>
              <a:rPr lang="zh-CN" altLang="en-US" sz="2000" dirty="0"/>
              <a:t>不锈钢。耐高温</a:t>
            </a:r>
            <a:r>
              <a:rPr lang="en-US" altLang="zh-CN" sz="2000" dirty="0"/>
              <a:t>800℃</a:t>
            </a:r>
            <a:r>
              <a:rPr lang="zh-CN" altLang="en-US" sz="2000" dirty="0"/>
              <a:t>，具有加工性能好，韧性高的特点，广泛使用于工业和家具装饰行业和食品医疗行业。</a:t>
            </a:r>
          </a:p>
        </p:txBody>
      </p:sp>
      <p:pic>
        <p:nvPicPr>
          <p:cNvPr id="7" name="图片 6"/>
          <p:cNvPicPr>
            <a:picLocks noChangeAspect="1"/>
          </p:cNvPicPr>
          <p:nvPr/>
        </p:nvPicPr>
        <p:blipFill>
          <a:blip r:embed="rId4"/>
          <a:stretch>
            <a:fillRect/>
          </a:stretch>
        </p:blipFill>
        <p:spPr>
          <a:xfrm>
            <a:off x="7005439" y="4192389"/>
            <a:ext cx="5468956" cy="2695145"/>
          </a:xfrm>
          <a:prstGeom prst="rect">
            <a:avLst/>
          </a:prstGeom>
        </p:spPr>
      </p:pic>
    </p:spTree>
    <p:extLst>
      <p:ext uri="{BB962C8B-B14F-4D97-AF65-F5344CB8AC3E}">
        <p14:creationId xmlns:p14="http://schemas.microsoft.com/office/powerpoint/2010/main" val="2508161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3"/>
          <a:stretch>
            <a:fillRect/>
          </a:stretch>
        </p:blipFill>
        <p:spPr>
          <a:xfrm>
            <a:off x="769045" y="1096045"/>
            <a:ext cx="6080351" cy="2764218"/>
          </a:xfrm>
          <a:prstGeom prst="rect">
            <a:avLst/>
          </a:prstGeom>
        </p:spPr>
      </p:pic>
      <p:pic>
        <p:nvPicPr>
          <p:cNvPr id="6" name="图片 5"/>
          <p:cNvPicPr>
            <a:picLocks noChangeAspect="1"/>
          </p:cNvPicPr>
          <p:nvPr/>
        </p:nvPicPr>
        <p:blipFill>
          <a:blip r:embed="rId4"/>
          <a:stretch>
            <a:fillRect/>
          </a:stretch>
        </p:blipFill>
        <p:spPr>
          <a:xfrm>
            <a:off x="783588" y="4048372"/>
            <a:ext cx="6065808" cy="3106479"/>
          </a:xfrm>
          <a:prstGeom prst="rect">
            <a:avLst/>
          </a:prstGeom>
        </p:spPr>
      </p:pic>
      <p:sp>
        <p:nvSpPr>
          <p:cNvPr id="7" name="椭圆形标注 6"/>
          <p:cNvSpPr/>
          <p:nvPr/>
        </p:nvSpPr>
        <p:spPr>
          <a:xfrm>
            <a:off x="783588" y="5200501"/>
            <a:ext cx="1584176" cy="1224136"/>
          </a:xfrm>
          <a:prstGeom prst="wedgeEllipseCallout">
            <a:avLst>
              <a:gd name="adj1" fmla="val 6795"/>
              <a:gd name="adj2" fmla="val -8577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zh-CN" altLang="en-US" sz="2400" dirty="0" smtClean="0"/>
              <a:t>合金钢</a:t>
            </a:r>
            <a:endParaRPr lang="zh-CN" altLang="en-US" sz="2400" dirty="0"/>
          </a:p>
        </p:txBody>
      </p:sp>
      <p:pic>
        <p:nvPicPr>
          <p:cNvPr id="8" name="图片 7"/>
          <p:cNvPicPr>
            <a:picLocks noChangeAspect="1"/>
          </p:cNvPicPr>
          <p:nvPr/>
        </p:nvPicPr>
        <p:blipFill>
          <a:blip r:embed="rId5"/>
          <a:stretch>
            <a:fillRect/>
          </a:stretch>
        </p:blipFill>
        <p:spPr>
          <a:xfrm>
            <a:off x="6962000" y="4264397"/>
            <a:ext cx="5636241" cy="2453322"/>
          </a:xfrm>
          <a:prstGeom prst="rect">
            <a:avLst/>
          </a:prstGeom>
        </p:spPr>
      </p:pic>
      <p:pic>
        <p:nvPicPr>
          <p:cNvPr id="9" name="图片 8"/>
          <p:cNvPicPr>
            <a:picLocks noChangeAspect="1"/>
          </p:cNvPicPr>
          <p:nvPr/>
        </p:nvPicPr>
        <p:blipFill>
          <a:blip r:embed="rId6"/>
          <a:stretch>
            <a:fillRect/>
          </a:stretch>
        </p:blipFill>
        <p:spPr>
          <a:xfrm>
            <a:off x="6962000" y="1423536"/>
            <a:ext cx="5760640" cy="1963854"/>
          </a:xfrm>
          <a:prstGeom prst="rect">
            <a:avLst/>
          </a:prstGeom>
        </p:spPr>
      </p:pic>
    </p:spTree>
    <p:extLst>
      <p:ext uri="{BB962C8B-B14F-4D97-AF65-F5344CB8AC3E}">
        <p14:creationId xmlns:p14="http://schemas.microsoft.com/office/powerpoint/2010/main" val="5408556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73497" y="0"/>
            <a:ext cx="15117547" cy="7934538"/>
            <a:chOff x="24796" y="-708476"/>
            <a:chExt cx="15117547" cy="7934538"/>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96" y="-708476"/>
              <a:ext cx="10841915" cy="7173841"/>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endParaRPr lang="zh-CN" altLang="en-US"/>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dirty="0">
              <a:solidFill>
                <a:schemeClr val="accent1"/>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2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7132680" y="3130449"/>
            <a:ext cx="4468378" cy="738664"/>
          </a:xfrm>
          <a:prstGeom prst="rect">
            <a:avLst/>
          </a:prstGeom>
        </p:spPr>
        <p:txBody>
          <a:bodyPr wrap="square" lIns="0" tIns="0" rIns="0" bIns="0">
            <a:spAutoFit/>
          </a:bodyPr>
          <a:lstStyle/>
          <a:p>
            <a:r>
              <a:rPr lang="zh-CN" altLang="en-US" sz="4800"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工程材料简介</a:t>
            </a:r>
            <a:endPar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11396250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2" name="矩形 1"/>
          <p:cNvSpPr/>
          <p:nvPr/>
        </p:nvSpPr>
        <p:spPr>
          <a:xfrm>
            <a:off x="7417870" y="1168053"/>
            <a:ext cx="5184576" cy="5139869"/>
          </a:xfrm>
          <a:prstGeom prst="rect">
            <a:avLst/>
          </a:prstGeom>
        </p:spPr>
        <p:txBody>
          <a:bodyPr wrap="square">
            <a:spAutoFit/>
          </a:bodyPr>
          <a:lstStyle/>
          <a:p>
            <a:r>
              <a:rPr lang="en-US" altLang="zh-CN" sz="2800" dirty="0"/>
              <a:t>6061</a:t>
            </a:r>
            <a:r>
              <a:rPr lang="zh-CN" altLang="en-US" sz="2800" dirty="0" smtClean="0"/>
              <a:t>铝合金：</a:t>
            </a:r>
            <a:r>
              <a:rPr lang="zh-CN" altLang="en-US" sz="2000" dirty="0" smtClean="0"/>
              <a:t>经</a:t>
            </a:r>
            <a:r>
              <a:rPr lang="zh-CN" altLang="en-US" sz="2000" dirty="0"/>
              <a:t>热处理预拉伸工艺生产的高品质铝合金产品，其强度虽不能与</a:t>
            </a:r>
            <a:r>
              <a:rPr lang="en-US" altLang="zh-CN" sz="2000" dirty="0"/>
              <a:t>2XXX</a:t>
            </a:r>
            <a:r>
              <a:rPr lang="zh-CN" altLang="en-US" sz="2000" dirty="0"/>
              <a:t>系或</a:t>
            </a:r>
            <a:r>
              <a:rPr lang="en-US" altLang="zh-CN" sz="2000" dirty="0"/>
              <a:t>7XXX</a:t>
            </a:r>
            <a:r>
              <a:rPr lang="zh-CN" altLang="en-US" sz="2000" dirty="0"/>
              <a:t>系相比，但其镁、硅合金特性多</a:t>
            </a:r>
            <a:r>
              <a:rPr lang="zh-CN" altLang="en-US" sz="2000" dirty="0" smtClean="0"/>
              <a:t>，具有</a:t>
            </a:r>
            <a:r>
              <a:rPr lang="zh-CN" altLang="en-US" sz="2000" dirty="0">
                <a:solidFill>
                  <a:srgbClr val="FFFF00"/>
                </a:solidFill>
              </a:rPr>
              <a:t>中等</a:t>
            </a:r>
            <a:r>
              <a:rPr lang="zh-CN" altLang="en-US" sz="2000" dirty="0" smtClean="0">
                <a:solidFill>
                  <a:srgbClr val="FFFF00"/>
                </a:solidFill>
              </a:rPr>
              <a:t>强度，加工性</a:t>
            </a:r>
            <a:r>
              <a:rPr lang="zh-CN" altLang="en-US" sz="2000" dirty="0">
                <a:solidFill>
                  <a:srgbClr val="FFFF00"/>
                </a:solidFill>
              </a:rPr>
              <a:t>能极佳</a:t>
            </a:r>
            <a:r>
              <a:rPr lang="zh-CN" altLang="en-US" sz="2000" dirty="0"/>
              <a:t>、优良的焊接特点及电镀性、良好的抗腐蚀性、韧性高及加工后不变形、材料致密无缺陷及易于抛光、上色膜容易、氧化效果极佳等优良特点</a:t>
            </a:r>
            <a:r>
              <a:rPr lang="zh-CN" altLang="en-US" sz="2000" dirty="0" smtClean="0"/>
              <a:t>。</a:t>
            </a:r>
            <a:endParaRPr lang="en-US" altLang="zh-CN" sz="2000" dirty="0" smtClean="0"/>
          </a:p>
          <a:p>
            <a:endParaRPr lang="en-US" altLang="zh-CN" sz="2400" dirty="0" smtClean="0"/>
          </a:p>
          <a:p>
            <a:endParaRPr lang="en-US" altLang="zh-CN" sz="2400" dirty="0"/>
          </a:p>
          <a:p>
            <a:endParaRPr lang="en-US" altLang="zh-CN" sz="2400" dirty="0" smtClean="0"/>
          </a:p>
          <a:p>
            <a:r>
              <a:rPr lang="zh-CN" altLang="en-US" sz="2800" dirty="0" smtClean="0"/>
              <a:t>阳极氧化：</a:t>
            </a:r>
            <a:r>
              <a:rPr lang="zh-CN" altLang="en-US" sz="2000" dirty="0" smtClean="0"/>
              <a:t>将</a:t>
            </a:r>
            <a:r>
              <a:rPr lang="zh-CN" altLang="en-US" sz="2000" dirty="0"/>
              <a:t>金属或合金的制件作为阳极，采用电解的方法使其表面形成氧化物薄膜。金属氧化物薄膜改变了表面状态和性能，如表面着色，提高耐腐蚀性、增强耐磨性及硬度，保护金属表面等</a:t>
            </a:r>
          </a:p>
        </p:txBody>
      </p:sp>
      <p:pic>
        <p:nvPicPr>
          <p:cNvPr id="4" name="图片 3"/>
          <p:cNvPicPr>
            <a:picLocks noChangeAspect="1"/>
          </p:cNvPicPr>
          <p:nvPr/>
        </p:nvPicPr>
        <p:blipFill>
          <a:blip r:embed="rId3"/>
          <a:stretch>
            <a:fillRect/>
          </a:stretch>
        </p:blipFill>
        <p:spPr>
          <a:xfrm>
            <a:off x="884759" y="883161"/>
            <a:ext cx="5745341" cy="3188348"/>
          </a:xfrm>
          <a:prstGeom prst="rect">
            <a:avLst/>
          </a:prstGeom>
        </p:spPr>
      </p:pic>
      <p:pic>
        <p:nvPicPr>
          <p:cNvPr id="6" name="图片 5"/>
          <p:cNvPicPr>
            <a:picLocks noChangeAspect="1"/>
          </p:cNvPicPr>
          <p:nvPr/>
        </p:nvPicPr>
        <p:blipFill rotWithShape="1">
          <a:blip r:embed="rId4"/>
          <a:srcRect l="1021"/>
          <a:stretch/>
        </p:blipFill>
        <p:spPr>
          <a:xfrm>
            <a:off x="1721441" y="4211530"/>
            <a:ext cx="3598792" cy="2895347"/>
          </a:xfrm>
          <a:prstGeom prst="rect">
            <a:avLst/>
          </a:prstGeom>
        </p:spPr>
      </p:pic>
    </p:spTree>
    <p:extLst>
      <p:ext uri="{BB962C8B-B14F-4D97-AF65-F5344CB8AC3E}">
        <p14:creationId xmlns:p14="http://schemas.microsoft.com/office/powerpoint/2010/main" val="3757285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3"/>
          <a:stretch>
            <a:fillRect/>
          </a:stretch>
        </p:blipFill>
        <p:spPr>
          <a:xfrm>
            <a:off x="228507" y="1168053"/>
            <a:ext cx="8136904" cy="5842958"/>
          </a:xfrm>
          <a:prstGeom prst="rect">
            <a:avLst/>
          </a:prstGeom>
        </p:spPr>
      </p:pic>
      <p:sp>
        <p:nvSpPr>
          <p:cNvPr id="3" name="矩形 2"/>
          <p:cNvSpPr/>
          <p:nvPr/>
        </p:nvSpPr>
        <p:spPr>
          <a:xfrm>
            <a:off x="8661623" y="1672109"/>
            <a:ext cx="3384376" cy="4739759"/>
          </a:xfrm>
          <a:prstGeom prst="rect">
            <a:avLst/>
          </a:prstGeom>
        </p:spPr>
        <p:txBody>
          <a:bodyPr wrap="square">
            <a:spAutoFit/>
          </a:bodyPr>
          <a:lstStyle/>
          <a:p>
            <a:r>
              <a:rPr lang="en-US" altLang="zh-CN" sz="2800" dirty="0" smtClean="0"/>
              <a:t>T5</a:t>
            </a:r>
            <a:r>
              <a:rPr lang="zh-CN" altLang="en-US" sz="2800" dirty="0" smtClean="0"/>
              <a:t>：</a:t>
            </a:r>
            <a:r>
              <a:rPr lang="zh-CN" altLang="en-US" sz="2000" dirty="0" smtClean="0"/>
              <a:t>从</a:t>
            </a:r>
            <a:r>
              <a:rPr lang="zh-CN" altLang="en-US" sz="2000" dirty="0"/>
              <a:t>高温成形过程冷却，然后进行</a:t>
            </a:r>
            <a:r>
              <a:rPr lang="zh-CN" altLang="en-US" sz="2000" dirty="0" smtClean="0"/>
              <a:t>人工时效（加热冷却）的状态</a:t>
            </a:r>
            <a:r>
              <a:rPr lang="zh-CN" altLang="en-US" sz="2000" dirty="0"/>
              <a:t>，</a:t>
            </a:r>
            <a:r>
              <a:rPr lang="zh-CN" altLang="en-US" sz="2000" dirty="0" smtClean="0"/>
              <a:t>强度</a:t>
            </a:r>
            <a:r>
              <a:rPr lang="zh-CN" altLang="en-US" sz="2000" dirty="0"/>
              <a:t>和硬度会明显</a:t>
            </a:r>
            <a:r>
              <a:rPr lang="zh-CN" altLang="en-US" sz="2000" dirty="0" smtClean="0"/>
              <a:t>升高。</a:t>
            </a:r>
            <a:endParaRPr lang="en-US" altLang="zh-CN" sz="2000" dirty="0" smtClean="0"/>
          </a:p>
          <a:p>
            <a:endParaRPr lang="en-US" altLang="zh-CN" dirty="0"/>
          </a:p>
          <a:p>
            <a:r>
              <a:rPr lang="zh-CN" altLang="en-US" sz="2800" dirty="0"/>
              <a:t>阳极氧化：</a:t>
            </a:r>
            <a:r>
              <a:rPr lang="zh-CN" altLang="en-US" sz="2000" dirty="0"/>
              <a:t>提高耐腐蚀性、增强耐磨性及</a:t>
            </a:r>
            <a:r>
              <a:rPr lang="zh-CN" altLang="en-US" sz="2000" dirty="0" smtClean="0"/>
              <a:t>硬度</a:t>
            </a:r>
            <a:endParaRPr lang="en-US" altLang="zh-CN" sz="2000" dirty="0" smtClean="0"/>
          </a:p>
          <a:p>
            <a:endParaRPr lang="en-US" altLang="zh-CN" sz="2000" dirty="0"/>
          </a:p>
          <a:p>
            <a:r>
              <a:rPr lang="en-US" altLang="zh-CN" sz="2800" dirty="0" smtClean="0"/>
              <a:t>6063</a:t>
            </a:r>
            <a:r>
              <a:rPr lang="zh-CN" altLang="en-US" sz="2800" dirty="0" smtClean="0"/>
              <a:t>铝：</a:t>
            </a:r>
            <a:r>
              <a:rPr lang="zh-CN" altLang="en-US" sz="2000" dirty="0"/>
              <a:t>属于</a:t>
            </a:r>
            <a:r>
              <a:rPr lang="en-US" altLang="zh-CN" sz="2000" dirty="0"/>
              <a:t>Al-Mg-Si</a:t>
            </a:r>
            <a:r>
              <a:rPr lang="zh-CN" altLang="en-US" sz="2000" dirty="0"/>
              <a:t>系合金</a:t>
            </a:r>
            <a:r>
              <a:rPr lang="en-US" altLang="zh-CN" sz="2000" dirty="0"/>
              <a:t>,</a:t>
            </a:r>
            <a:r>
              <a:rPr lang="zh-CN" altLang="en-US" sz="2000" dirty="0"/>
              <a:t>使用范围广泛</a:t>
            </a:r>
            <a:r>
              <a:rPr lang="en-US" altLang="zh-CN" sz="2000" dirty="0"/>
              <a:t>,</a:t>
            </a:r>
            <a:r>
              <a:rPr lang="zh-CN" altLang="en-US" sz="2000" dirty="0"/>
              <a:t>特别是建筑业离不开此合金，是最有前途的合金。耐蚀性好，焊接性优良，冷加工性较好，并具有中等强度。</a:t>
            </a:r>
            <a:endParaRPr lang="zh-CN" altLang="en-US" sz="2800" dirty="0"/>
          </a:p>
        </p:txBody>
      </p:sp>
    </p:spTree>
    <p:extLst>
      <p:ext uri="{BB962C8B-B14F-4D97-AF65-F5344CB8AC3E}">
        <p14:creationId xmlns:p14="http://schemas.microsoft.com/office/powerpoint/2010/main" val="472945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3" name="图片 2"/>
          <p:cNvPicPr>
            <a:picLocks noChangeAspect="1"/>
          </p:cNvPicPr>
          <p:nvPr/>
        </p:nvPicPr>
        <p:blipFill>
          <a:blip r:embed="rId3"/>
          <a:stretch>
            <a:fillRect/>
          </a:stretch>
        </p:blipFill>
        <p:spPr>
          <a:xfrm>
            <a:off x="92671" y="4506934"/>
            <a:ext cx="7109630" cy="2313133"/>
          </a:xfrm>
          <a:prstGeom prst="rect">
            <a:avLst/>
          </a:prstGeom>
        </p:spPr>
      </p:pic>
      <p:grpSp>
        <p:nvGrpSpPr>
          <p:cNvPr id="5" name="组合 4"/>
          <p:cNvGrpSpPr/>
          <p:nvPr/>
        </p:nvGrpSpPr>
        <p:grpSpPr>
          <a:xfrm>
            <a:off x="576358" y="989234"/>
            <a:ext cx="5329749" cy="2881672"/>
            <a:chOff x="1028775" y="1001171"/>
            <a:chExt cx="5859974" cy="3168352"/>
          </a:xfrm>
        </p:grpSpPr>
        <p:pic>
          <p:nvPicPr>
            <p:cNvPr id="2" name="图片 1"/>
            <p:cNvPicPr>
              <a:picLocks noChangeAspect="1"/>
            </p:cNvPicPr>
            <p:nvPr/>
          </p:nvPicPr>
          <p:blipFill>
            <a:blip r:embed="rId4"/>
            <a:stretch>
              <a:fillRect/>
            </a:stretch>
          </p:blipFill>
          <p:spPr>
            <a:xfrm>
              <a:off x="1028775" y="1001171"/>
              <a:ext cx="5859974" cy="3168352"/>
            </a:xfrm>
            <a:prstGeom prst="rect">
              <a:avLst/>
            </a:prstGeom>
          </p:spPr>
        </p:pic>
        <p:pic>
          <p:nvPicPr>
            <p:cNvPr id="4" name="图片 3"/>
            <p:cNvPicPr>
              <a:picLocks noChangeAspect="1"/>
            </p:cNvPicPr>
            <p:nvPr/>
          </p:nvPicPr>
          <p:blipFill>
            <a:blip r:embed="rId5"/>
            <a:stretch>
              <a:fillRect/>
            </a:stretch>
          </p:blipFill>
          <p:spPr>
            <a:xfrm>
              <a:off x="1044036" y="3112269"/>
              <a:ext cx="2577028" cy="552450"/>
            </a:xfrm>
            <a:prstGeom prst="rect">
              <a:avLst/>
            </a:prstGeom>
          </p:spPr>
        </p:pic>
      </p:grpSp>
      <p:sp>
        <p:nvSpPr>
          <p:cNvPr id="6" name="矩形 5"/>
          <p:cNvSpPr/>
          <p:nvPr/>
        </p:nvSpPr>
        <p:spPr>
          <a:xfrm>
            <a:off x="10041929" y="973906"/>
            <a:ext cx="2560517" cy="2185214"/>
          </a:xfrm>
          <a:prstGeom prst="rect">
            <a:avLst/>
          </a:prstGeom>
        </p:spPr>
        <p:txBody>
          <a:bodyPr wrap="square">
            <a:spAutoFit/>
          </a:bodyPr>
          <a:lstStyle/>
          <a:p>
            <a:r>
              <a:rPr lang="en-US" altLang="zh-CN" sz="2800" dirty="0"/>
              <a:t>6063</a:t>
            </a:r>
            <a:r>
              <a:rPr lang="zh-CN" altLang="en-US" sz="2800" dirty="0" smtClean="0"/>
              <a:t>铝：</a:t>
            </a:r>
            <a:r>
              <a:rPr lang="zh-CN" altLang="en-US" dirty="0"/>
              <a:t>属于</a:t>
            </a:r>
            <a:r>
              <a:rPr lang="en-US" altLang="zh-CN" dirty="0"/>
              <a:t>Al-Mg-Si</a:t>
            </a:r>
            <a:r>
              <a:rPr lang="zh-CN" altLang="en-US" dirty="0"/>
              <a:t>系合金</a:t>
            </a:r>
            <a:r>
              <a:rPr lang="en-US" altLang="zh-CN" dirty="0"/>
              <a:t>,</a:t>
            </a:r>
            <a:r>
              <a:rPr lang="zh-CN" altLang="en-US" dirty="0"/>
              <a:t>使用范围广泛</a:t>
            </a:r>
            <a:r>
              <a:rPr lang="en-US" altLang="zh-CN" dirty="0"/>
              <a:t>,</a:t>
            </a:r>
            <a:r>
              <a:rPr lang="zh-CN" altLang="en-US" dirty="0"/>
              <a:t>特别是建筑业离不开此合金，是最有前途的合金。耐蚀性好，焊接性优良，冷加工性较好，并具有中等强度。</a:t>
            </a:r>
            <a:endParaRPr lang="zh-CN" altLang="en-US" sz="2400" dirty="0"/>
          </a:p>
        </p:txBody>
      </p:sp>
      <p:sp>
        <p:nvSpPr>
          <p:cNvPr id="7" name="矩形 6"/>
          <p:cNvSpPr/>
          <p:nvPr/>
        </p:nvSpPr>
        <p:spPr>
          <a:xfrm>
            <a:off x="6389365" y="973906"/>
            <a:ext cx="3430711" cy="2954655"/>
          </a:xfrm>
          <a:prstGeom prst="rect">
            <a:avLst/>
          </a:prstGeom>
        </p:spPr>
        <p:txBody>
          <a:bodyPr wrap="square">
            <a:spAutoFit/>
          </a:bodyPr>
          <a:lstStyle/>
          <a:p>
            <a:r>
              <a:rPr lang="en-US" altLang="zh-CN" sz="2400" dirty="0"/>
              <a:t>6061</a:t>
            </a:r>
            <a:r>
              <a:rPr lang="zh-CN" altLang="en-US" sz="2400" dirty="0"/>
              <a:t>铝合金：</a:t>
            </a:r>
            <a:r>
              <a:rPr lang="zh-CN" altLang="en-US" dirty="0"/>
              <a:t>经热处理预拉伸工艺生产的高品质铝合金产品，其强度虽不能与</a:t>
            </a:r>
            <a:r>
              <a:rPr lang="en-US" altLang="zh-CN" dirty="0"/>
              <a:t>2XXX</a:t>
            </a:r>
            <a:r>
              <a:rPr lang="zh-CN" altLang="en-US" dirty="0"/>
              <a:t>系或</a:t>
            </a:r>
            <a:r>
              <a:rPr lang="en-US" altLang="zh-CN" dirty="0"/>
              <a:t>7XXX</a:t>
            </a:r>
            <a:r>
              <a:rPr lang="zh-CN" altLang="en-US" dirty="0"/>
              <a:t>系相比，但其镁、硅合金特性多，具有</a:t>
            </a:r>
            <a:r>
              <a:rPr lang="zh-CN" altLang="en-US" dirty="0">
                <a:solidFill>
                  <a:srgbClr val="FFFF00"/>
                </a:solidFill>
              </a:rPr>
              <a:t>中等强度，加工性能极佳</a:t>
            </a:r>
            <a:r>
              <a:rPr lang="zh-CN" altLang="en-US" dirty="0"/>
              <a:t>、优良的焊接特点及电镀性、良好的抗腐蚀性、韧性高及加工后不变形、材料致密无缺陷及易于抛光、上色膜容易、氧化效果极佳等优良特点。</a:t>
            </a:r>
            <a:endParaRPr lang="en-US" altLang="zh-CN" dirty="0"/>
          </a:p>
        </p:txBody>
      </p:sp>
      <p:pic>
        <p:nvPicPr>
          <p:cNvPr id="8" name="图片 7"/>
          <p:cNvPicPr>
            <a:picLocks noChangeAspect="1"/>
          </p:cNvPicPr>
          <p:nvPr/>
        </p:nvPicPr>
        <p:blipFill>
          <a:blip r:embed="rId6"/>
          <a:stretch>
            <a:fillRect/>
          </a:stretch>
        </p:blipFill>
        <p:spPr>
          <a:xfrm>
            <a:off x="7706615" y="4481358"/>
            <a:ext cx="4285769" cy="2338709"/>
          </a:xfrm>
          <a:prstGeom prst="rect">
            <a:avLst/>
          </a:prstGeom>
        </p:spPr>
      </p:pic>
    </p:spTree>
    <p:extLst>
      <p:ext uri="{BB962C8B-B14F-4D97-AF65-F5344CB8AC3E}">
        <p14:creationId xmlns:p14="http://schemas.microsoft.com/office/powerpoint/2010/main" val="7070836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3"/>
          <a:stretch>
            <a:fillRect/>
          </a:stretch>
        </p:blipFill>
        <p:spPr>
          <a:xfrm>
            <a:off x="5759572" y="3832349"/>
            <a:ext cx="6821740" cy="3220507"/>
          </a:xfrm>
          <a:prstGeom prst="rect">
            <a:avLst/>
          </a:prstGeom>
        </p:spPr>
      </p:pic>
      <p:sp>
        <p:nvSpPr>
          <p:cNvPr id="3" name="文本框 2"/>
          <p:cNvSpPr txBox="1"/>
          <p:nvPr/>
        </p:nvSpPr>
        <p:spPr>
          <a:xfrm>
            <a:off x="5793941" y="1124921"/>
            <a:ext cx="6641449" cy="2492990"/>
          </a:xfrm>
          <a:prstGeom prst="rect">
            <a:avLst/>
          </a:prstGeom>
          <a:noFill/>
        </p:spPr>
        <p:txBody>
          <a:bodyPr wrap="square" rtlCol="0">
            <a:spAutoFit/>
          </a:bodyPr>
          <a:lstStyle/>
          <a:p>
            <a:r>
              <a:rPr lang="zh-CN" altLang="en-US" sz="2800" dirty="0" smtClean="0"/>
              <a:t>硬质合金</a:t>
            </a:r>
            <a:r>
              <a:rPr lang="zh-CN" altLang="en-US" sz="2800" dirty="0"/>
              <a:t>：</a:t>
            </a:r>
            <a:r>
              <a:rPr lang="zh-CN" altLang="en-US" sz="2000" dirty="0" smtClean="0"/>
              <a:t>具有</a:t>
            </a:r>
            <a:r>
              <a:rPr lang="zh-CN" altLang="en-US" sz="2000" dirty="0">
                <a:solidFill>
                  <a:srgbClr val="FFFF00"/>
                </a:solidFill>
              </a:rPr>
              <a:t>硬度高、耐磨、强度和韧性较好</a:t>
            </a:r>
            <a:r>
              <a:rPr lang="zh-CN" altLang="en-US" sz="2000" dirty="0"/>
              <a:t>、耐热、耐腐蚀等一系列优良性能，特别是它的高硬度和耐磨性，即使在</a:t>
            </a:r>
            <a:r>
              <a:rPr lang="en-US" altLang="zh-CN" sz="2000" dirty="0"/>
              <a:t>500℃</a:t>
            </a:r>
            <a:r>
              <a:rPr lang="zh-CN" altLang="en-US" sz="2000" dirty="0"/>
              <a:t>的温度下也基本保持不变，在</a:t>
            </a:r>
            <a:r>
              <a:rPr lang="en-US" altLang="zh-CN" sz="2000" dirty="0"/>
              <a:t>1000℃</a:t>
            </a:r>
            <a:r>
              <a:rPr lang="zh-CN" altLang="en-US" sz="2000" dirty="0"/>
              <a:t>时仍有很高的硬度</a:t>
            </a:r>
            <a:r>
              <a:rPr lang="zh-CN" altLang="en-US" sz="2000" dirty="0" smtClean="0"/>
              <a:t>。</a:t>
            </a:r>
            <a:endParaRPr lang="en-US" altLang="zh-CN" sz="2000" dirty="0" smtClean="0"/>
          </a:p>
          <a:p>
            <a:endParaRPr lang="en-US" altLang="zh-CN" sz="2000" dirty="0" smtClean="0"/>
          </a:p>
          <a:p>
            <a:r>
              <a:rPr lang="zh-CN" altLang="en-US" sz="2800" dirty="0"/>
              <a:t>表面处理：</a:t>
            </a:r>
            <a:r>
              <a:rPr lang="zh-CN" altLang="en-US" sz="2000" dirty="0"/>
              <a:t>镀层具有极高的硬度和耐磨性，可延长工件使用寿命</a:t>
            </a:r>
          </a:p>
        </p:txBody>
      </p:sp>
      <p:pic>
        <p:nvPicPr>
          <p:cNvPr id="4" name="图片 3"/>
          <p:cNvPicPr>
            <a:picLocks noChangeAspect="1"/>
          </p:cNvPicPr>
          <p:nvPr/>
        </p:nvPicPr>
        <p:blipFill>
          <a:blip r:embed="rId4"/>
          <a:stretch>
            <a:fillRect/>
          </a:stretch>
        </p:blipFill>
        <p:spPr>
          <a:xfrm>
            <a:off x="271079" y="1168052"/>
            <a:ext cx="5230378" cy="5493091"/>
          </a:xfrm>
          <a:prstGeom prst="rect">
            <a:avLst/>
          </a:prstGeom>
        </p:spPr>
      </p:pic>
    </p:spTree>
    <p:extLst>
      <p:ext uri="{BB962C8B-B14F-4D97-AF65-F5344CB8AC3E}">
        <p14:creationId xmlns:p14="http://schemas.microsoft.com/office/powerpoint/2010/main" val="3470595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5" name="图片 4"/>
          <p:cNvPicPr>
            <a:picLocks noChangeAspect="1"/>
          </p:cNvPicPr>
          <p:nvPr/>
        </p:nvPicPr>
        <p:blipFill>
          <a:blip r:embed="rId3"/>
          <a:stretch>
            <a:fillRect/>
          </a:stretch>
        </p:blipFill>
        <p:spPr>
          <a:xfrm>
            <a:off x="128807" y="1168053"/>
            <a:ext cx="6281682" cy="5472608"/>
          </a:xfrm>
          <a:prstGeom prst="rect">
            <a:avLst/>
          </a:prstGeom>
        </p:spPr>
      </p:pic>
      <p:pic>
        <p:nvPicPr>
          <p:cNvPr id="6" name="图片 5"/>
          <p:cNvPicPr>
            <a:picLocks noChangeAspect="1"/>
          </p:cNvPicPr>
          <p:nvPr/>
        </p:nvPicPr>
        <p:blipFill>
          <a:blip r:embed="rId4"/>
          <a:stretch>
            <a:fillRect/>
          </a:stretch>
        </p:blipFill>
        <p:spPr>
          <a:xfrm>
            <a:off x="6645399" y="4048373"/>
            <a:ext cx="5885846" cy="2920013"/>
          </a:xfrm>
          <a:prstGeom prst="rect">
            <a:avLst/>
          </a:prstGeom>
        </p:spPr>
      </p:pic>
      <p:sp>
        <p:nvSpPr>
          <p:cNvPr id="7" name="文本框 6"/>
          <p:cNvSpPr txBox="1"/>
          <p:nvPr/>
        </p:nvSpPr>
        <p:spPr>
          <a:xfrm>
            <a:off x="6645399" y="1240061"/>
            <a:ext cx="5544616" cy="1785104"/>
          </a:xfrm>
          <a:prstGeom prst="rect">
            <a:avLst/>
          </a:prstGeom>
          <a:noFill/>
        </p:spPr>
        <p:txBody>
          <a:bodyPr wrap="square" rtlCol="0">
            <a:spAutoFit/>
          </a:bodyPr>
          <a:lstStyle/>
          <a:p>
            <a:r>
              <a:rPr lang="zh-CN" altLang="en-US" sz="2800" dirty="0"/>
              <a:t>铬钒</a:t>
            </a:r>
            <a:r>
              <a:rPr lang="zh-CN" altLang="en-US" sz="2800" dirty="0" smtClean="0"/>
              <a:t>钢：</a:t>
            </a:r>
            <a:r>
              <a:rPr lang="zh-CN" altLang="en-US" dirty="0" smtClean="0"/>
              <a:t>是</a:t>
            </a:r>
            <a:r>
              <a:rPr lang="zh-CN" altLang="en-US" dirty="0"/>
              <a:t>一种加入铬钒合金元素的合金工具钢，热处理后硬度</a:t>
            </a:r>
            <a:r>
              <a:rPr lang="en-US" altLang="zh-CN" dirty="0"/>
              <a:t>60HRC(</a:t>
            </a:r>
            <a:r>
              <a:rPr lang="zh-CN" altLang="en-US" dirty="0"/>
              <a:t>洛氏硬度</a:t>
            </a:r>
            <a:r>
              <a:rPr lang="en-US" altLang="zh-CN" dirty="0"/>
              <a:t>)</a:t>
            </a:r>
            <a:r>
              <a:rPr lang="zh-CN" altLang="en-US" dirty="0"/>
              <a:t>以上，在特定工作条件下有很好的耐磨性。适用于扳手等工具的</a:t>
            </a:r>
            <a:r>
              <a:rPr lang="zh-CN" altLang="en-US" dirty="0" smtClean="0"/>
              <a:t>制作。</a:t>
            </a:r>
            <a:endParaRPr lang="en-US" altLang="zh-CN" dirty="0" smtClean="0"/>
          </a:p>
          <a:p>
            <a:endParaRPr lang="en-US" altLang="zh-CN" dirty="0" smtClean="0"/>
          </a:p>
          <a:p>
            <a:r>
              <a:rPr lang="en-US" altLang="zh-CN" sz="2800" dirty="0"/>
              <a:t>s2</a:t>
            </a:r>
            <a:r>
              <a:rPr lang="zh-CN" altLang="en-US" sz="2800" dirty="0" smtClean="0"/>
              <a:t>工具钢：</a:t>
            </a:r>
            <a:r>
              <a:rPr lang="zh-CN" altLang="en-US" dirty="0" smtClean="0"/>
              <a:t>是</a:t>
            </a:r>
            <a:r>
              <a:rPr lang="zh-CN" altLang="en-US" dirty="0"/>
              <a:t>一种耐冲击工具钢。</a:t>
            </a:r>
            <a:endParaRPr lang="zh-CN" altLang="en-US" b="1" dirty="0"/>
          </a:p>
        </p:txBody>
      </p:sp>
    </p:spTree>
    <p:extLst>
      <p:ext uri="{BB962C8B-B14F-4D97-AF65-F5344CB8AC3E}">
        <p14:creationId xmlns:p14="http://schemas.microsoft.com/office/powerpoint/2010/main" val="2123997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3"/>
          <a:stretch>
            <a:fillRect/>
          </a:stretch>
        </p:blipFill>
        <p:spPr>
          <a:xfrm>
            <a:off x="524718" y="1096045"/>
            <a:ext cx="3911361" cy="5746072"/>
          </a:xfrm>
          <a:prstGeom prst="rect">
            <a:avLst/>
          </a:prstGeom>
        </p:spPr>
      </p:pic>
      <p:pic>
        <p:nvPicPr>
          <p:cNvPr id="3" name="图片 2"/>
          <p:cNvPicPr>
            <a:picLocks noChangeAspect="1"/>
          </p:cNvPicPr>
          <p:nvPr/>
        </p:nvPicPr>
        <p:blipFill>
          <a:blip r:embed="rId4"/>
          <a:stretch>
            <a:fillRect/>
          </a:stretch>
        </p:blipFill>
        <p:spPr>
          <a:xfrm>
            <a:off x="5343528" y="2968253"/>
            <a:ext cx="6363094" cy="3873864"/>
          </a:xfrm>
          <a:prstGeom prst="rect">
            <a:avLst/>
          </a:prstGeom>
        </p:spPr>
      </p:pic>
      <p:sp>
        <p:nvSpPr>
          <p:cNvPr id="4" name="矩形 3"/>
          <p:cNvSpPr/>
          <p:nvPr/>
        </p:nvSpPr>
        <p:spPr>
          <a:xfrm>
            <a:off x="5277247" y="1123255"/>
            <a:ext cx="6429375" cy="1292662"/>
          </a:xfrm>
          <a:prstGeom prst="rect">
            <a:avLst/>
          </a:prstGeom>
        </p:spPr>
        <p:txBody>
          <a:bodyPr>
            <a:spAutoFit/>
          </a:bodyPr>
          <a:lstStyle/>
          <a:p>
            <a:r>
              <a:rPr lang="zh-CN" altLang="en-US" sz="2400" dirty="0"/>
              <a:t>硬质合金：</a:t>
            </a:r>
            <a:r>
              <a:rPr lang="zh-CN" altLang="en-US" dirty="0"/>
              <a:t>具有</a:t>
            </a:r>
            <a:r>
              <a:rPr lang="zh-CN" altLang="en-US" dirty="0">
                <a:solidFill>
                  <a:srgbClr val="FFFF00"/>
                </a:solidFill>
              </a:rPr>
              <a:t>硬度高、耐磨、强度和韧性较好</a:t>
            </a:r>
            <a:r>
              <a:rPr lang="zh-CN" altLang="en-US" dirty="0"/>
              <a:t>、耐热、耐腐蚀等一系列优良性能，特别是它的高硬度和耐磨性，即使在</a:t>
            </a:r>
            <a:r>
              <a:rPr lang="en-US" altLang="zh-CN" dirty="0"/>
              <a:t>500℃</a:t>
            </a:r>
            <a:r>
              <a:rPr lang="zh-CN" altLang="en-US" dirty="0"/>
              <a:t>的温度下也基本保持不变，在</a:t>
            </a:r>
            <a:r>
              <a:rPr lang="en-US" altLang="zh-CN" dirty="0"/>
              <a:t>1000℃</a:t>
            </a:r>
            <a:r>
              <a:rPr lang="zh-CN" altLang="en-US" dirty="0"/>
              <a:t>时仍有很高的硬度。</a:t>
            </a:r>
            <a:endParaRPr lang="en-US" altLang="zh-CN" dirty="0"/>
          </a:p>
        </p:txBody>
      </p:sp>
    </p:spTree>
    <p:extLst>
      <p:ext uri="{BB962C8B-B14F-4D97-AF65-F5344CB8AC3E}">
        <p14:creationId xmlns:p14="http://schemas.microsoft.com/office/powerpoint/2010/main" val="1849425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4"/>
          <a:stretch>
            <a:fillRect/>
          </a:stretch>
        </p:blipFill>
        <p:spPr>
          <a:xfrm>
            <a:off x="342587" y="1024037"/>
            <a:ext cx="3512670" cy="5681083"/>
          </a:xfrm>
          <a:prstGeom prst="rect">
            <a:avLst/>
          </a:prstGeom>
        </p:spPr>
      </p:pic>
      <p:pic>
        <p:nvPicPr>
          <p:cNvPr id="5" name="图片 4"/>
          <p:cNvPicPr>
            <a:picLocks noChangeAspect="1"/>
          </p:cNvPicPr>
          <p:nvPr/>
        </p:nvPicPr>
        <p:blipFill>
          <a:blip r:embed="rId5"/>
          <a:stretch>
            <a:fillRect/>
          </a:stretch>
        </p:blipFill>
        <p:spPr>
          <a:xfrm>
            <a:off x="4125119" y="1024038"/>
            <a:ext cx="7200800" cy="5689876"/>
          </a:xfrm>
          <a:prstGeom prst="rect">
            <a:avLst/>
          </a:prstGeom>
        </p:spPr>
      </p:pic>
    </p:spTree>
    <p:extLst>
      <p:ext uri="{BB962C8B-B14F-4D97-AF65-F5344CB8AC3E}">
        <p14:creationId xmlns:p14="http://schemas.microsoft.com/office/powerpoint/2010/main" val="1646333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2" name="图片 1"/>
          <p:cNvPicPr>
            <a:picLocks noChangeAspect="1"/>
          </p:cNvPicPr>
          <p:nvPr/>
        </p:nvPicPr>
        <p:blipFill>
          <a:blip r:embed="rId3"/>
          <a:stretch>
            <a:fillRect/>
          </a:stretch>
        </p:blipFill>
        <p:spPr>
          <a:xfrm>
            <a:off x="315743" y="1528092"/>
            <a:ext cx="6185640" cy="4875409"/>
          </a:xfrm>
          <a:prstGeom prst="rect">
            <a:avLst/>
          </a:prstGeom>
        </p:spPr>
      </p:pic>
      <p:pic>
        <p:nvPicPr>
          <p:cNvPr id="3" name="图片 2"/>
          <p:cNvPicPr>
            <a:picLocks noChangeAspect="1"/>
          </p:cNvPicPr>
          <p:nvPr/>
        </p:nvPicPr>
        <p:blipFill rotWithShape="1">
          <a:blip r:embed="rId4"/>
          <a:srcRect l="-673" r="673"/>
          <a:stretch/>
        </p:blipFill>
        <p:spPr>
          <a:xfrm>
            <a:off x="7221463" y="1528093"/>
            <a:ext cx="5104501" cy="4909223"/>
          </a:xfrm>
          <a:prstGeom prst="rect">
            <a:avLst/>
          </a:prstGeom>
        </p:spPr>
      </p:pic>
    </p:spTree>
    <p:extLst>
      <p:ext uri="{BB962C8B-B14F-4D97-AF65-F5344CB8AC3E}">
        <p14:creationId xmlns:p14="http://schemas.microsoft.com/office/powerpoint/2010/main" val="673983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sp>
        <p:nvSpPr>
          <p:cNvPr id="2" name="文本框 1"/>
          <p:cNvSpPr txBox="1"/>
          <p:nvPr/>
        </p:nvSpPr>
        <p:spPr>
          <a:xfrm>
            <a:off x="1136787" y="1182167"/>
            <a:ext cx="10585176" cy="1354217"/>
          </a:xfrm>
          <a:prstGeom prst="rect">
            <a:avLst/>
          </a:prstGeom>
          <a:noFill/>
        </p:spPr>
        <p:txBody>
          <a:bodyPr wrap="square" rtlCol="0">
            <a:spAutoFit/>
          </a:bodyPr>
          <a:lstStyle/>
          <a:p>
            <a:r>
              <a:rPr lang="zh-CN" altLang="en-US" sz="2800" dirty="0" smtClean="0"/>
              <a:t>碳纤维板：</a:t>
            </a:r>
            <a:r>
              <a:rPr lang="zh-CN" altLang="en-US" dirty="0"/>
              <a:t>碳纤维板是将同一方向排列的碳素纤维使用树脂浸润硬化形成碳纤维板材，能有效解决多层碳纤维布施工困难和工程量大的问题，补强效果好，施工便捷。</a:t>
            </a:r>
          </a:p>
          <a:p>
            <a:r>
              <a:rPr lang="zh-CN" altLang="en-US" dirty="0"/>
              <a:t>采用优质碳纤维原料与良好基本树脂，碳纤维板材具有</a:t>
            </a:r>
            <a:r>
              <a:rPr lang="zh-CN" altLang="en-US" b="1" dirty="0">
                <a:solidFill>
                  <a:srgbClr val="FFFF00"/>
                </a:solidFill>
              </a:rPr>
              <a:t>拉伸强度高、耐腐蚀性、抗震性、抗冲击性</a:t>
            </a:r>
            <a:r>
              <a:rPr lang="zh-CN" altLang="en-US" dirty="0"/>
              <a:t>等良好性能</a:t>
            </a:r>
            <a:r>
              <a:rPr lang="zh-CN" altLang="en-US" dirty="0" smtClean="0"/>
              <a:t>。</a:t>
            </a:r>
            <a:endParaRPr lang="zh-CN" altLang="en-US" dirty="0"/>
          </a:p>
        </p:txBody>
      </p:sp>
      <p:pic>
        <p:nvPicPr>
          <p:cNvPr id="3" name="图片 2"/>
          <p:cNvPicPr>
            <a:picLocks noChangeAspect="1"/>
          </p:cNvPicPr>
          <p:nvPr/>
        </p:nvPicPr>
        <p:blipFill>
          <a:blip r:embed="rId3"/>
          <a:stretch>
            <a:fillRect/>
          </a:stretch>
        </p:blipFill>
        <p:spPr>
          <a:xfrm>
            <a:off x="1388815" y="2752229"/>
            <a:ext cx="10081120" cy="4137063"/>
          </a:xfrm>
          <a:prstGeom prst="rect">
            <a:avLst/>
          </a:prstGeom>
        </p:spPr>
      </p:pic>
    </p:spTree>
    <p:extLst>
      <p:ext uri="{BB962C8B-B14F-4D97-AF65-F5344CB8AC3E}">
        <p14:creationId xmlns:p14="http://schemas.microsoft.com/office/powerpoint/2010/main" val="4020109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477372" y="171087"/>
            <a:ext cx="937961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1766" y="171087"/>
            <a:ext cx="254083"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a:off x="289318" y="171087"/>
            <a:ext cx="67658" cy="5972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385">
              <a:defRPr/>
            </a:pPr>
            <a:endParaRPr lang="zh-CN" altLang="en-US" sz="1998">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576358" y="177377"/>
            <a:ext cx="2646878" cy="584904"/>
          </a:xfrm>
          <a:prstGeom prst="rect">
            <a:avLst/>
          </a:prstGeom>
          <a:noFill/>
        </p:spPr>
        <p:txBody>
          <a:bodyPr wrap="none" rtlCol="0">
            <a:spAutoFit/>
          </a:bodyPr>
          <a:lstStyle/>
          <a:p>
            <a:pPr algn="ctr" defTabSz="457385">
              <a:defRPr/>
            </a:pPr>
            <a:r>
              <a:rPr lang="zh-CN" altLang="en-US" sz="3201" b="1" dirty="0">
                <a:solidFill>
                  <a:prstClr val="white">
                    <a:lumMod val="65000"/>
                    <a:lumOff val="35000"/>
                  </a:prstClr>
                </a:solidFill>
                <a:latin typeface="Arial" panose="020B0604020202020204" pitchFamily="34" charset="0"/>
                <a:ea typeface="微软雅黑" panose="020B0503020204020204" pitchFamily="34" charset="-122"/>
                <a:cs typeface="+mn-ea"/>
                <a:sym typeface="Arial" panose="020B0604020202020204" pitchFamily="34" charset="0"/>
              </a:rPr>
              <a:t>工程材料实例</a:t>
            </a:r>
          </a:p>
        </p:txBody>
      </p:sp>
      <p:pic>
        <p:nvPicPr>
          <p:cNvPr id="31" name="图片 30"/>
          <p:cNvPicPr>
            <a:picLocks noChangeAspect="1"/>
          </p:cNvPicPr>
          <p:nvPr/>
        </p:nvPicPr>
        <p:blipFill rotWithShape="1">
          <a:blip r:embed="rId2">
            <a:extLst>
              <a:ext uri="{28A0092B-C50C-407E-A947-70E740481C1C}">
                <a14:useLocalDpi xmlns:a14="http://schemas.microsoft.com/office/drawing/2010/main" val="0"/>
              </a:ext>
            </a:extLst>
          </a:blip>
          <a:srcRect l="-406" t="82395" r="-1"/>
          <a:stretch>
            <a:fillRect/>
          </a:stretch>
        </p:blipFill>
        <p:spPr>
          <a:xfrm>
            <a:off x="7725448" y="171088"/>
            <a:ext cx="4876998" cy="550676"/>
          </a:xfrm>
          <a:prstGeom prst="rect">
            <a:avLst/>
          </a:prstGeom>
        </p:spPr>
      </p:pic>
      <p:pic>
        <p:nvPicPr>
          <p:cNvPr id="1026" name="Picture 2" descr="https://rm-static.djicdn.com/tem/12037/7bc368301c8bd15670525360732558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847" y="-416123"/>
            <a:ext cx="8280920" cy="8280920"/>
          </a:xfrm>
          <a:prstGeom prst="rect">
            <a:avLst/>
          </a:prstGeom>
          <a:noFill/>
          <a:extLst>
            <a:ext uri="{909E8E84-426E-40DD-AFC4-6F175D3DCCD1}">
              <a14:hiddenFill xmlns:a14="http://schemas.microsoft.com/office/drawing/2010/main">
                <a:solidFill>
                  <a:srgbClr val="FFFFFF"/>
                </a:solidFill>
              </a14:hiddenFill>
            </a:ext>
          </a:extLst>
        </p:spPr>
      </p:pic>
      <p:sp>
        <p:nvSpPr>
          <p:cNvPr id="6" name="线形标注 1 5"/>
          <p:cNvSpPr/>
          <p:nvPr/>
        </p:nvSpPr>
        <p:spPr>
          <a:xfrm>
            <a:off x="1316807" y="2368406"/>
            <a:ext cx="1368152" cy="864096"/>
          </a:xfrm>
          <a:prstGeom prst="borderCallout1">
            <a:avLst>
              <a:gd name="adj1" fmla="val 50496"/>
              <a:gd name="adj2" fmla="val 100830"/>
              <a:gd name="adj3" fmla="val 196275"/>
              <a:gd name="adj4" fmla="val 330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PVC</a:t>
            </a:r>
            <a:r>
              <a:rPr lang="zh-CN" altLang="en-US" dirty="0" smtClean="0"/>
              <a:t>板</a:t>
            </a:r>
            <a:endParaRPr lang="zh-CN" altLang="en-US" dirty="0"/>
          </a:p>
        </p:txBody>
      </p:sp>
      <p:sp>
        <p:nvSpPr>
          <p:cNvPr id="8" name="线形标注 1 7"/>
          <p:cNvSpPr/>
          <p:nvPr/>
        </p:nvSpPr>
        <p:spPr>
          <a:xfrm>
            <a:off x="1395741" y="5056485"/>
            <a:ext cx="1008112" cy="720080"/>
          </a:xfrm>
          <a:prstGeom prst="borderCallout1">
            <a:avLst>
              <a:gd name="adj1" fmla="val 44147"/>
              <a:gd name="adj2" fmla="val 103535"/>
              <a:gd name="adj3" fmla="val 72288"/>
              <a:gd name="adj4" fmla="val 279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碳板</a:t>
            </a:r>
            <a:endParaRPr lang="zh-CN" altLang="en-US" dirty="0"/>
          </a:p>
        </p:txBody>
      </p:sp>
      <p:sp>
        <p:nvSpPr>
          <p:cNvPr id="16" name="线形标注 1 15"/>
          <p:cNvSpPr/>
          <p:nvPr/>
        </p:nvSpPr>
        <p:spPr>
          <a:xfrm>
            <a:off x="7509495" y="5638874"/>
            <a:ext cx="1008112" cy="720080"/>
          </a:xfrm>
          <a:prstGeom prst="borderCallout1">
            <a:avLst>
              <a:gd name="adj1" fmla="val 49438"/>
              <a:gd name="adj2" fmla="val -1531"/>
              <a:gd name="adj3" fmla="val -64222"/>
              <a:gd name="adj4" fmla="val -209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铝合金</a:t>
            </a:r>
          </a:p>
        </p:txBody>
      </p:sp>
      <p:sp>
        <p:nvSpPr>
          <p:cNvPr id="17" name="线形标注 1 16"/>
          <p:cNvSpPr/>
          <p:nvPr/>
        </p:nvSpPr>
        <p:spPr>
          <a:xfrm>
            <a:off x="8013551" y="1355530"/>
            <a:ext cx="1008112" cy="720080"/>
          </a:xfrm>
          <a:prstGeom prst="borderCallout1">
            <a:avLst>
              <a:gd name="adj1" fmla="val 52613"/>
              <a:gd name="adj2" fmla="val -3042"/>
              <a:gd name="adj3" fmla="val 74404"/>
              <a:gd name="adj4" fmla="val -110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a:t>
            </a:r>
            <a:r>
              <a:rPr lang="zh-CN" altLang="en-US" dirty="0" smtClean="0"/>
              <a:t>塑料</a:t>
            </a:r>
            <a:endParaRPr lang="zh-CN" altLang="en-US" dirty="0"/>
          </a:p>
        </p:txBody>
      </p:sp>
      <p:sp>
        <p:nvSpPr>
          <p:cNvPr id="18" name="线形标注 1 17"/>
          <p:cNvSpPr/>
          <p:nvPr/>
        </p:nvSpPr>
        <p:spPr>
          <a:xfrm>
            <a:off x="9525719" y="2536205"/>
            <a:ext cx="1440160" cy="720080"/>
          </a:xfrm>
          <a:prstGeom prst="borderCallout1">
            <a:avLst>
              <a:gd name="adj1" fmla="val 52613"/>
              <a:gd name="adj2" fmla="val -3042"/>
              <a:gd name="adj3" fmla="val 72288"/>
              <a:gd name="adj4" fmla="val -156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铝合金板</a:t>
            </a:r>
            <a:endParaRPr lang="zh-CN" altLang="en-US" dirty="0"/>
          </a:p>
        </p:txBody>
      </p:sp>
      <p:sp>
        <p:nvSpPr>
          <p:cNvPr id="21" name="线形标注 1 20"/>
          <p:cNvSpPr/>
          <p:nvPr/>
        </p:nvSpPr>
        <p:spPr>
          <a:xfrm>
            <a:off x="6521182" y="6391795"/>
            <a:ext cx="1008112" cy="720080"/>
          </a:xfrm>
          <a:prstGeom prst="borderCallout1">
            <a:avLst>
              <a:gd name="adj1" fmla="val 49438"/>
              <a:gd name="adj2" fmla="val -1531"/>
              <a:gd name="adj3" fmla="val -59989"/>
              <a:gd name="adj4" fmla="val -126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铝方管</a:t>
            </a:r>
            <a:endParaRPr lang="zh-CN" altLang="en-US" dirty="0"/>
          </a:p>
        </p:txBody>
      </p:sp>
    </p:spTree>
    <p:extLst>
      <p:ext uri="{BB962C8B-B14F-4D97-AF65-F5344CB8AC3E}">
        <p14:creationId xmlns:p14="http://schemas.microsoft.com/office/powerpoint/2010/main" val="1783176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31228" y="177189"/>
            <a:ext cx="2736647"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工程材料简介</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矩形 1"/>
          <p:cNvSpPr/>
          <p:nvPr/>
        </p:nvSpPr>
        <p:spPr>
          <a:xfrm>
            <a:off x="658827" y="1384077"/>
            <a:ext cx="8802410" cy="584775"/>
          </a:xfrm>
          <a:prstGeom prst="rect">
            <a:avLst/>
          </a:prstGeom>
        </p:spPr>
        <p:txBody>
          <a:bodyPr wrap="none">
            <a:spAutoFit/>
          </a:bodyPr>
          <a:lstStyle/>
          <a:p>
            <a:r>
              <a:rPr lang="zh-CN" altLang="en-US" sz="3200" dirty="0"/>
              <a:t>工程</a:t>
            </a:r>
            <a:r>
              <a:rPr lang="zh-CN" altLang="en-US" sz="3200" dirty="0" smtClean="0"/>
              <a:t>材料：一般</a:t>
            </a:r>
            <a:r>
              <a:rPr lang="zh-CN" altLang="en-US" sz="3200" dirty="0"/>
              <a:t>指固态的，可用于工程上的</a:t>
            </a:r>
            <a:r>
              <a:rPr lang="zh-CN" altLang="en-US" sz="3200" dirty="0" smtClean="0"/>
              <a:t>物质</a:t>
            </a:r>
            <a:endParaRPr lang="zh-CN" altLang="en-US" sz="3200" dirty="0"/>
          </a:p>
        </p:txBody>
      </p:sp>
      <p:sp>
        <p:nvSpPr>
          <p:cNvPr id="4" name="文本框 3"/>
          <p:cNvSpPr txBox="1"/>
          <p:nvPr/>
        </p:nvSpPr>
        <p:spPr>
          <a:xfrm>
            <a:off x="662671" y="2104157"/>
            <a:ext cx="10591239" cy="3046988"/>
          </a:xfrm>
          <a:prstGeom prst="rect">
            <a:avLst/>
          </a:prstGeom>
          <a:noFill/>
        </p:spPr>
        <p:txBody>
          <a:bodyPr wrap="square" rtlCol="0">
            <a:spAutoFit/>
          </a:bodyPr>
          <a:lstStyle/>
          <a:p>
            <a:r>
              <a:rPr lang="zh-CN" altLang="en-US" sz="3200" dirty="0"/>
              <a:t>按材料的化学组成</a:t>
            </a:r>
            <a:r>
              <a:rPr lang="zh-CN" altLang="en-US" sz="3200" dirty="0" smtClean="0"/>
              <a:t>分类：</a:t>
            </a:r>
            <a:endParaRPr lang="zh-CN" altLang="en-US" sz="3200" dirty="0"/>
          </a:p>
          <a:p>
            <a:r>
              <a:rPr lang="zh-CN" altLang="en-US" sz="3200" dirty="0">
                <a:solidFill>
                  <a:srgbClr val="FF0000"/>
                </a:solidFill>
              </a:rPr>
              <a:t>（</a:t>
            </a:r>
            <a:r>
              <a:rPr lang="en-US" altLang="zh-CN" sz="3200" dirty="0">
                <a:solidFill>
                  <a:srgbClr val="FF0000"/>
                </a:solidFill>
              </a:rPr>
              <a:t>1</a:t>
            </a:r>
            <a:r>
              <a:rPr lang="zh-CN" altLang="en-US" sz="3200" dirty="0">
                <a:solidFill>
                  <a:srgbClr val="FF0000"/>
                </a:solidFill>
              </a:rPr>
              <a:t>）金属材料</a:t>
            </a:r>
          </a:p>
          <a:p>
            <a:r>
              <a:rPr lang="zh-CN" altLang="en-US" sz="3200" dirty="0"/>
              <a:t>（</a:t>
            </a:r>
            <a:r>
              <a:rPr lang="en-US" altLang="zh-CN" sz="3200" dirty="0"/>
              <a:t>2</a:t>
            </a:r>
            <a:r>
              <a:rPr lang="zh-CN" altLang="en-US" sz="3200" dirty="0"/>
              <a:t>）无机非金属材料</a:t>
            </a:r>
          </a:p>
          <a:p>
            <a:r>
              <a:rPr lang="zh-CN" altLang="en-US" sz="3200" dirty="0"/>
              <a:t>（</a:t>
            </a:r>
            <a:r>
              <a:rPr lang="en-US" altLang="zh-CN" sz="3200" dirty="0"/>
              <a:t>3</a:t>
            </a:r>
            <a:r>
              <a:rPr lang="zh-CN" altLang="en-US" sz="3200" dirty="0"/>
              <a:t>）高分子材料</a:t>
            </a:r>
          </a:p>
          <a:p>
            <a:r>
              <a:rPr lang="zh-CN" altLang="en-US" sz="3200" dirty="0"/>
              <a:t>（</a:t>
            </a:r>
            <a:r>
              <a:rPr lang="en-US" altLang="zh-CN" sz="3200" dirty="0"/>
              <a:t>4</a:t>
            </a:r>
            <a:r>
              <a:rPr lang="zh-CN" altLang="en-US" sz="3200" dirty="0"/>
              <a:t>）</a:t>
            </a:r>
            <a:r>
              <a:rPr lang="zh-CN" altLang="en-US" sz="3200" dirty="0" smtClean="0"/>
              <a:t>复合材料</a:t>
            </a:r>
            <a:endParaRPr lang="en-US" altLang="zh-CN" sz="3200" dirty="0" smtClean="0"/>
          </a:p>
          <a:p>
            <a:endParaRPr lang="en-US" altLang="zh-CN" sz="3200" dirty="0"/>
          </a:p>
        </p:txBody>
      </p:sp>
      <p:sp>
        <p:nvSpPr>
          <p:cNvPr id="5" name="矩形 4"/>
          <p:cNvSpPr/>
          <p:nvPr/>
        </p:nvSpPr>
        <p:spPr>
          <a:xfrm>
            <a:off x="658827" y="4948906"/>
            <a:ext cx="10847323" cy="954107"/>
          </a:xfrm>
          <a:prstGeom prst="rect">
            <a:avLst/>
          </a:prstGeom>
        </p:spPr>
        <p:txBody>
          <a:bodyPr wrap="square">
            <a:spAutoFit/>
          </a:bodyPr>
          <a:lstStyle/>
          <a:p>
            <a:r>
              <a:rPr lang="zh-CN" altLang="en-US" sz="2800" dirty="0"/>
              <a:t>本课程主要对工程材料中常用的</a:t>
            </a:r>
            <a:r>
              <a:rPr lang="zh-CN" altLang="en-US" sz="2800" dirty="0">
                <a:solidFill>
                  <a:srgbClr val="FF0000"/>
                </a:solidFill>
              </a:rPr>
              <a:t>金属材料</a:t>
            </a:r>
            <a:r>
              <a:rPr lang="zh-CN" altLang="en-US" sz="2800" dirty="0"/>
              <a:t>进行简介，并结合实例来展示工程材料的应用</a:t>
            </a:r>
          </a:p>
        </p:txBody>
      </p:sp>
    </p:spTree>
    <p:extLst>
      <p:ext uri="{BB962C8B-B14F-4D97-AF65-F5344CB8AC3E}">
        <p14:creationId xmlns:p14="http://schemas.microsoft.com/office/powerpoint/2010/main" val="15835077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3" y="0"/>
            <a:ext cx="12858044" cy="7232650"/>
          </a:xfrm>
          <a:custGeom>
            <a:avLst/>
            <a:gdLst/>
            <a:ahLst/>
            <a:cxnLst/>
            <a:rect l="l" t="t" r="r" b="b"/>
            <a:pathLst>
              <a:path w="12192000" h="6858000">
                <a:moveTo>
                  <a:pt x="0" y="0"/>
                </a:moveTo>
                <a:lnTo>
                  <a:pt x="12192000" y="0"/>
                </a:lnTo>
                <a:lnTo>
                  <a:pt x="12192000" y="6858000"/>
                </a:lnTo>
                <a:lnTo>
                  <a:pt x="0" y="6858000"/>
                </a:lnTo>
                <a:lnTo>
                  <a:pt x="0" y="0"/>
                </a:lnTo>
                <a:close/>
              </a:path>
            </a:pathLst>
          </a:custGeom>
          <a:solidFill>
            <a:srgbClr val="20232D"/>
          </a:solidFill>
        </p:spPr>
        <p:txBody>
          <a:bodyPr wrap="square" lIns="0" tIns="0" rIns="0" bIns="0" rtlCol="0"/>
          <a:lstStyle/>
          <a:p>
            <a:endParaRPr sz="1900"/>
          </a:p>
        </p:txBody>
      </p:sp>
      <p:sp>
        <p:nvSpPr>
          <p:cNvPr id="3" name="object 3"/>
          <p:cNvSpPr/>
          <p:nvPr/>
        </p:nvSpPr>
        <p:spPr>
          <a:xfrm>
            <a:off x="353" y="0"/>
            <a:ext cx="12858044" cy="7232650"/>
          </a:xfrm>
          <a:prstGeom prst="rect">
            <a:avLst/>
          </a:prstGeom>
          <a:blipFill>
            <a:blip r:embed="rId3" cstate="print">
              <a:alphaModFix amt="21000"/>
            </a:blip>
            <a:stretch>
              <a:fillRect/>
            </a:stretch>
          </a:blipFill>
        </p:spPr>
        <p:txBody>
          <a:bodyPr wrap="square" lIns="0" tIns="0" rIns="0" bIns="0" rtlCol="0"/>
          <a:lstStyle/>
          <a:p>
            <a:endParaRPr sz="1900"/>
          </a:p>
        </p:txBody>
      </p:sp>
      <p:sp>
        <p:nvSpPr>
          <p:cNvPr id="4" name="object 4"/>
          <p:cNvSpPr/>
          <p:nvPr/>
        </p:nvSpPr>
        <p:spPr>
          <a:xfrm>
            <a:off x="4912127" y="2102290"/>
            <a:ext cx="3034497" cy="2573216"/>
          </a:xfrm>
          <a:prstGeom prst="rect">
            <a:avLst/>
          </a:prstGeom>
          <a:blipFill>
            <a:blip r:embed="rId4" cstate="print"/>
            <a:stretch>
              <a:fillRect/>
            </a:stretch>
          </a:blipFill>
        </p:spPr>
        <p:txBody>
          <a:bodyPr wrap="square" lIns="0" tIns="0" rIns="0" bIns="0" rtlCol="0"/>
          <a:lstStyle/>
          <a:p>
            <a:endParaRPr sz="190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31354" y="0"/>
            <a:ext cx="14775404" cy="7934538"/>
            <a:chOff x="366939" y="-708476"/>
            <a:chExt cx="14775404" cy="7934538"/>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939" y="-708476"/>
              <a:ext cx="10825025" cy="7216683"/>
            </a:xfrm>
            <a:prstGeom prst="rect">
              <a:avLst/>
            </a:prstGeom>
          </p:spPr>
        </p:pic>
        <p:sp>
          <p:nvSpPr>
            <p:cNvPr id="15" name="平行四边形 14"/>
            <p:cNvSpPr/>
            <p:nvPr/>
          </p:nvSpPr>
          <p:spPr>
            <a:xfrm>
              <a:off x="4701183" y="-708476"/>
              <a:ext cx="10441160" cy="7934538"/>
            </a:xfrm>
            <a:prstGeom prst="parallelogram">
              <a:avLst>
                <a:gd name="adj" fmla="val 54830"/>
              </a:avLst>
            </a:prstGeom>
            <a:solidFill>
              <a:schemeClr val="bg1">
                <a:lumMod val="85000"/>
                <a:lumOff val="1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10" name="任意多边形 9"/>
          <p:cNvSpPr/>
          <p:nvPr/>
        </p:nvSpPr>
        <p:spPr bwMode="auto">
          <a:xfrm flipH="1">
            <a:off x="1914869" y="199"/>
            <a:ext cx="6140653" cy="7232253"/>
          </a:xfrm>
          <a:custGeom>
            <a:avLst/>
            <a:gdLst>
              <a:gd name="connsiteX0" fmla="*/ 0 w 7357707"/>
              <a:gd name="connsiteY0" fmla="*/ 0 h 7232650"/>
              <a:gd name="connsiteX1" fmla="*/ 2636168 w 7357707"/>
              <a:gd name="connsiteY1" fmla="*/ 0 h 7232650"/>
              <a:gd name="connsiteX2" fmla="*/ 7357707 w 7357707"/>
              <a:gd name="connsiteY2" fmla="*/ 7232650 h 7232650"/>
              <a:gd name="connsiteX3" fmla="*/ 4721539 w 7357707"/>
              <a:gd name="connsiteY3" fmla="*/ 7232650 h 7232650"/>
            </a:gdLst>
            <a:ahLst/>
            <a:cxnLst>
              <a:cxn ang="0">
                <a:pos x="connsiteX0" y="connsiteY0"/>
              </a:cxn>
              <a:cxn ang="0">
                <a:pos x="connsiteX1" y="connsiteY1"/>
              </a:cxn>
              <a:cxn ang="0">
                <a:pos x="connsiteX2" y="connsiteY2"/>
              </a:cxn>
              <a:cxn ang="0">
                <a:pos x="connsiteX3" y="connsiteY3"/>
              </a:cxn>
            </a:cxnLst>
            <a:rect l="l" t="t" r="r" b="b"/>
            <a:pathLst>
              <a:path w="7357707" h="7232650">
                <a:moveTo>
                  <a:pt x="0" y="0"/>
                </a:moveTo>
                <a:lnTo>
                  <a:pt x="2636168" y="0"/>
                </a:lnTo>
                <a:lnTo>
                  <a:pt x="7357707" y="7232650"/>
                </a:lnTo>
                <a:lnTo>
                  <a:pt x="4721539" y="7232650"/>
                </a:lnTo>
                <a:close/>
              </a:path>
            </a:pathLst>
          </a:custGeom>
          <a:solidFill>
            <a:schemeClr val="accent1"/>
          </a:solidFill>
          <a:ln>
            <a:noFill/>
          </a:ln>
        </p:spPr>
        <p:txBody>
          <a:bodyPr vert="horz" wrap="square" lIns="128573" tIns="64286" rIns="128573" bIns="64286"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50" name="文本框 2"/>
          <p:cNvSpPr txBox="1">
            <a:spLocks noChangeArrowheads="1"/>
          </p:cNvSpPr>
          <p:nvPr>
            <p:custDataLst>
              <p:tags r:id="rId2"/>
            </p:custDataLst>
          </p:nvPr>
        </p:nvSpPr>
        <p:spPr bwMode="auto">
          <a:xfrm>
            <a:off x="603522" y="471707"/>
            <a:ext cx="4434535" cy="32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985" b="0" i="0" u="none" strike="noStrike" kern="1200" cap="none" spc="0" normalizeH="0" baseline="0" noProof="0" dirty="0">
                <a:ln>
                  <a:noFill/>
                </a:ln>
                <a:solidFill>
                  <a:srgbClr val="1CADE4"/>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02</a:t>
            </a:r>
            <a:endParaRPr kumimoji="0" lang="zh-CN" altLang="en-US" sz="20985" b="0" i="0" u="none" strike="noStrike" kern="1200" cap="none" spc="0" normalizeH="0" baseline="0" noProof="0" dirty="0">
              <a:ln>
                <a:noFill/>
              </a:ln>
              <a:solidFill>
                <a:srgbClr val="1CADE4"/>
              </a:solidFill>
              <a:effectLst/>
              <a:uLnTx/>
              <a:uFillTx/>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4341259" y="2638006"/>
            <a:ext cx="3466524" cy="492443"/>
          </a:xfrm>
          <a:prstGeom prst="rect">
            <a:avLst/>
          </a:prstGeom>
          <a:noFill/>
          <a:ln>
            <a:noFill/>
          </a:ln>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713622" y="3607229"/>
            <a:ext cx="5394323" cy="101566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smtClean="0">
                <a:ln>
                  <a:noFill/>
                </a:ln>
                <a:solidFill>
                  <a:srgbClr val="1CADE4"/>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材料基本性质</a:t>
            </a:r>
            <a:endParaRPr kumimoji="0" lang="zh-CN" altLang="en-US" sz="6600" b="1" i="0" u="none" strike="noStrike" kern="1200" cap="none" spc="0" normalizeH="0" baseline="0" noProof="0" dirty="0">
              <a:ln>
                <a:noFill/>
              </a:ln>
              <a:solidFill>
                <a:srgbClr val="1CADE4"/>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1"/>
          <p:cNvSpPr txBox="1"/>
          <p:nvPr/>
        </p:nvSpPr>
        <p:spPr>
          <a:xfrm>
            <a:off x="6724127" y="6073729"/>
            <a:ext cx="357790" cy="523220"/>
          </a:xfrm>
          <a:prstGeom prst="rect">
            <a:avLst/>
          </a:prstGeom>
          <a:noFill/>
        </p:spPr>
        <p:txBody>
          <a:bodyPr wrap="none" rtlCol="0">
            <a:spAutoFit/>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rgbClr val="1CADE4"/>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材料基本性质</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4" name="图片 3"/>
          <p:cNvPicPr>
            <a:picLocks noChangeAspect="1"/>
          </p:cNvPicPr>
          <p:nvPr/>
        </p:nvPicPr>
        <p:blipFill>
          <a:blip r:embed="rId4"/>
          <a:stretch>
            <a:fillRect/>
          </a:stretch>
        </p:blipFill>
        <p:spPr>
          <a:xfrm>
            <a:off x="2108895" y="1024037"/>
            <a:ext cx="8640960" cy="2699302"/>
          </a:xfrm>
          <a:prstGeom prst="rect">
            <a:avLst/>
          </a:prstGeom>
          <a:ln>
            <a:noFill/>
          </a:ln>
          <a:effectLst>
            <a:softEdge rad="112500"/>
          </a:effectLst>
        </p:spPr>
      </p:pic>
      <p:sp>
        <p:nvSpPr>
          <p:cNvPr id="5" name="文本框 4"/>
          <p:cNvSpPr txBox="1"/>
          <p:nvPr/>
        </p:nvSpPr>
        <p:spPr>
          <a:xfrm>
            <a:off x="596727" y="3979213"/>
            <a:ext cx="11665296" cy="2677656"/>
          </a:xfrm>
          <a:prstGeom prst="rect">
            <a:avLst/>
          </a:prstGeom>
          <a:noFill/>
        </p:spPr>
        <p:txBody>
          <a:bodyPr wrap="square" rtlCol="0">
            <a:spAutoFit/>
          </a:bodyPr>
          <a:lstStyle/>
          <a:p>
            <a:r>
              <a:rPr lang="zh-CN" altLang="en-US" sz="2400" dirty="0"/>
              <a:t>力学性能：指材料在外载作用下所表现出的性能，也称</a:t>
            </a:r>
            <a:r>
              <a:rPr lang="zh-CN" altLang="en-US" sz="2400" dirty="0" smtClean="0"/>
              <a:t>机械性能；主要有</a:t>
            </a:r>
            <a:r>
              <a:rPr lang="zh-CN" altLang="en-US" sz="2400" dirty="0" smtClean="0">
                <a:solidFill>
                  <a:srgbClr val="FFFF00"/>
                </a:solidFill>
              </a:rPr>
              <a:t>韧性、硬度、弹塑性、断裂强度、强度</a:t>
            </a:r>
            <a:r>
              <a:rPr lang="zh-CN" altLang="en-US" sz="2400" dirty="0" smtClean="0"/>
              <a:t>五个方面。</a:t>
            </a:r>
            <a:endParaRPr lang="en-US" altLang="zh-CN" sz="2400" dirty="0" smtClean="0"/>
          </a:p>
          <a:p>
            <a:endParaRPr lang="en-US" altLang="zh-CN" sz="2400" dirty="0" smtClean="0"/>
          </a:p>
          <a:p>
            <a:r>
              <a:rPr lang="zh-CN" altLang="en-US" sz="2400" dirty="0" smtClean="0"/>
              <a:t>物理性能：</a:t>
            </a:r>
            <a:r>
              <a:rPr lang="zh-CN" altLang="en-US" sz="2400" dirty="0" smtClean="0">
                <a:solidFill>
                  <a:srgbClr val="FF0000"/>
                </a:solidFill>
              </a:rPr>
              <a:t>密度</a:t>
            </a:r>
            <a:r>
              <a:rPr lang="zh-CN" altLang="en-US" sz="2400" dirty="0" smtClean="0"/>
              <a:t>、熔点、导热性、导电性、热膨胀性、磁性</a:t>
            </a:r>
            <a:endParaRPr lang="en-US" altLang="zh-CN" sz="2400" dirty="0" smtClean="0"/>
          </a:p>
          <a:p>
            <a:endParaRPr lang="en-US" altLang="zh-CN" sz="2400" dirty="0"/>
          </a:p>
          <a:p>
            <a:r>
              <a:rPr lang="zh-CN" altLang="en-US" sz="2400" dirty="0" smtClean="0"/>
              <a:t>选择什么样的材料需要根据实际的工况进行确定，在设定工况下确定最大应力，最大变形等各种要求，据此来选择合适的工程材料</a:t>
            </a:r>
            <a:endParaRPr lang="zh-CN" altLang="en-US" sz="2400" dirty="0"/>
          </a:p>
        </p:txBody>
      </p:sp>
    </p:spTree>
    <p:extLst>
      <p:ext uri="{BB962C8B-B14F-4D97-AF65-F5344CB8AC3E}">
        <p14:creationId xmlns:p14="http://schemas.microsoft.com/office/powerpoint/2010/main" val="333031983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576109" y="177189"/>
            <a:ext cx="2646878"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材料基本性质</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3" name="图片 2"/>
          <p:cNvPicPr>
            <a:picLocks noChangeAspect="1"/>
          </p:cNvPicPr>
          <p:nvPr/>
        </p:nvPicPr>
        <p:blipFill>
          <a:blip r:embed="rId4"/>
          <a:stretch>
            <a:fillRect/>
          </a:stretch>
        </p:blipFill>
        <p:spPr>
          <a:xfrm>
            <a:off x="2067061" y="1276065"/>
            <a:ext cx="8724629" cy="4680520"/>
          </a:xfrm>
          <a:prstGeom prst="rect">
            <a:avLst/>
          </a:prstGeom>
          <a:ln>
            <a:noFill/>
          </a:ln>
          <a:effectLst>
            <a:softEdge rad="112500"/>
          </a:effectLst>
        </p:spPr>
      </p:pic>
    </p:spTree>
    <p:extLst>
      <p:ext uri="{BB962C8B-B14F-4D97-AF65-F5344CB8AC3E}">
        <p14:creationId xmlns:p14="http://schemas.microsoft.com/office/powerpoint/2010/main" val="24396246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1396846" y="177189"/>
            <a:ext cx="1005403"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变形</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sp>
        <p:nvSpPr>
          <p:cNvPr id="2" name="文本框 1"/>
          <p:cNvSpPr txBox="1"/>
          <p:nvPr/>
        </p:nvSpPr>
        <p:spPr>
          <a:xfrm>
            <a:off x="992771" y="1240061"/>
            <a:ext cx="10873208" cy="1815882"/>
          </a:xfrm>
          <a:prstGeom prst="rect">
            <a:avLst/>
          </a:prstGeom>
          <a:noFill/>
        </p:spPr>
        <p:txBody>
          <a:bodyPr wrap="square" rtlCol="0">
            <a:spAutoFit/>
          </a:bodyPr>
          <a:lstStyle/>
          <a:p>
            <a:r>
              <a:rPr lang="zh-CN" altLang="en-US" sz="2800" dirty="0"/>
              <a:t>材料在外力的作用下将发生形状和尺寸变化，称为</a:t>
            </a:r>
            <a:r>
              <a:rPr lang="zh-CN" altLang="en-US" sz="2800" dirty="0">
                <a:solidFill>
                  <a:srgbClr val="FFFF00"/>
                </a:solidFill>
              </a:rPr>
              <a:t>变形</a:t>
            </a:r>
            <a:r>
              <a:rPr lang="zh-CN" altLang="en-US" sz="2800" dirty="0"/>
              <a:t>。</a:t>
            </a:r>
            <a:endParaRPr lang="en-US" altLang="zh-CN" sz="2800" dirty="0" smtClean="0"/>
          </a:p>
          <a:p>
            <a:endParaRPr lang="en-US" altLang="zh-CN" sz="2800" dirty="0"/>
          </a:p>
          <a:p>
            <a:r>
              <a:rPr lang="zh-CN" altLang="en-US" sz="2800" dirty="0" smtClean="0"/>
              <a:t>外力</a:t>
            </a:r>
            <a:r>
              <a:rPr lang="zh-CN" altLang="en-US" sz="2800" dirty="0"/>
              <a:t>卸载后</a:t>
            </a:r>
            <a:r>
              <a:rPr lang="zh-CN" altLang="en-US" sz="2800" dirty="0">
                <a:solidFill>
                  <a:srgbClr val="FFFF00"/>
                </a:solidFill>
              </a:rPr>
              <a:t>能够恢复</a:t>
            </a:r>
            <a:r>
              <a:rPr lang="zh-CN" altLang="en-US" sz="2800" dirty="0"/>
              <a:t>的变形</a:t>
            </a:r>
            <a:r>
              <a:rPr lang="en-US" altLang="zh-CN" sz="2800" dirty="0"/>
              <a:t>---</a:t>
            </a:r>
            <a:r>
              <a:rPr lang="zh-CN" altLang="en-US" sz="2800" dirty="0"/>
              <a:t>弹性</a:t>
            </a:r>
            <a:r>
              <a:rPr lang="zh-CN" altLang="en-US" sz="2800" dirty="0" smtClean="0"/>
              <a:t>变形</a:t>
            </a:r>
            <a:endParaRPr lang="en-US" altLang="zh-CN" sz="2800" dirty="0" smtClean="0"/>
          </a:p>
          <a:p>
            <a:r>
              <a:rPr lang="zh-CN" altLang="en-US" sz="2800" dirty="0"/>
              <a:t>外力卸载后</a:t>
            </a:r>
            <a:r>
              <a:rPr lang="zh-CN" altLang="en-US" sz="2800" dirty="0">
                <a:solidFill>
                  <a:srgbClr val="FFFF00"/>
                </a:solidFill>
              </a:rPr>
              <a:t>不能恢复</a:t>
            </a:r>
            <a:r>
              <a:rPr lang="zh-CN" altLang="en-US" sz="2800" dirty="0"/>
              <a:t>的变形</a:t>
            </a:r>
            <a:r>
              <a:rPr lang="en-US" altLang="zh-CN" sz="2800" dirty="0"/>
              <a:t>---</a:t>
            </a:r>
            <a:r>
              <a:rPr lang="zh-CN" altLang="en-US" sz="2800" dirty="0" smtClean="0"/>
              <a:t>塑性变形</a:t>
            </a:r>
            <a:endParaRPr lang="zh-CN" altLang="en-US" sz="2800" dirty="0"/>
          </a:p>
        </p:txBody>
      </p:sp>
      <p:pic>
        <p:nvPicPr>
          <p:cNvPr id="3" name="图片 2"/>
          <p:cNvPicPr>
            <a:picLocks noChangeAspect="1"/>
          </p:cNvPicPr>
          <p:nvPr/>
        </p:nvPicPr>
        <p:blipFill>
          <a:blip r:embed="rId4"/>
          <a:stretch>
            <a:fillRect/>
          </a:stretch>
        </p:blipFill>
        <p:spPr>
          <a:xfrm>
            <a:off x="992771" y="3207328"/>
            <a:ext cx="5048201" cy="3626762"/>
          </a:xfrm>
          <a:prstGeom prst="rect">
            <a:avLst/>
          </a:prstGeom>
          <a:ln>
            <a:noFill/>
          </a:ln>
          <a:effectLst>
            <a:softEdge rad="112500"/>
          </a:effectLst>
        </p:spPr>
      </p:pic>
      <p:sp>
        <p:nvSpPr>
          <p:cNvPr id="4" name="文本框 3"/>
          <p:cNvSpPr txBox="1"/>
          <p:nvPr/>
        </p:nvSpPr>
        <p:spPr>
          <a:xfrm>
            <a:off x="6285359" y="3242180"/>
            <a:ext cx="6264696" cy="3416320"/>
          </a:xfrm>
          <a:prstGeom prst="rect">
            <a:avLst/>
          </a:prstGeom>
          <a:noFill/>
        </p:spPr>
        <p:txBody>
          <a:bodyPr wrap="square" rtlCol="0">
            <a:spAutoFit/>
          </a:bodyPr>
          <a:lstStyle/>
          <a:p>
            <a:r>
              <a:rPr lang="zh-CN" altLang="en-US" sz="2400" dirty="0" smtClean="0"/>
              <a:t>以在弹簧两端施加拉力为例：</a:t>
            </a:r>
            <a:endParaRPr lang="en-US" altLang="zh-CN" sz="2400" dirty="0" smtClean="0"/>
          </a:p>
          <a:p>
            <a:endParaRPr lang="en-US" altLang="zh-CN" sz="2400" dirty="0" smtClean="0"/>
          </a:p>
          <a:p>
            <a:r>
              <a:rPr lang="zh-CN" altLang="en-US" sz="2400" dirty="0" smtClean="0"/>
              <a:t>施加的力较小的时候，弹簧会恢复原状，这是发生了弹性变形</a:t>
            </a:r>
            <a:endParaRPr lang="en-US" altLang="zh-CN" sz="2400" dirty="0" smtClean="0"/>
          </a:p>
          <a:p>
            <a:endParaRPr lang="en-US" altLang="zh-CN" sz="2400" dirty="0"/>
          </a:p>
          <a:p>
            <a:r>
              <a:rPr lang="zh-CN" altLang="en-US" sz="2400" dirty="0" smtClean="0"/>
              <a:t>施加</a:t>
            </a:r>
            <a:r>
              <a:rPr lang="zh-CN" altLang="en-US" sz="2400" dirty="0"/>
              <a:t>力较大</a:t>
            </a:r>
            <a:r>
              <a:rPr lang="zh-CN" altLang="en-US" sz="2400" dirty="0" smtClean="0"/>
              <a:t>时，弹簧并不能</a:t>
            </a:r>
            <a:r>
              <a:rPr lang="zh-CN" altLang="en-US" sz="2400" dirty="0"/>
              <a:t>完全</a:t>
            </a:r>
            <a:r>
              <a:rPr lang="zh-CN" altLang="en-US" sz="2400" dirty="0" smtClean="0"/>
              <a:t>恢复原状，而是恢复一部分形变后被拉长，但仍然保留一定的弹力，在这个过程中是塑性变形与弹性变形同时发生的过程</a:t>
            </a:r>
            <a:endParaRPr lang="zh-CN" altLang="en-US" sz="2400" dirty="0"/>
          </a:p>
        </p:txBody>
      </p:sp>
    </p:spTree>
    <p:extLst>
      <p:ext uri="{BB962C8B-B14F-4D97-AF65-F5344CB8AC3E}">
        <p14:creationId xmlns:p14="http://schemas.microsoft.com/office/powerpoint/2010/main" val="12438363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477210" y="170898"/>
            <a:ext cx="9380132"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矩形 47"/>
          <p:cNvSpPr/>
          <p:nvPr/>
        </p:nvSpPr>
        <p:spPr>
          <a:xfrm>
            <a:off x="1413" y="170898"/>
            <a:ext cx="254097"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矩形 48"/>
          <p:cNvSpPr/>
          <p:nvPr/>
        </p:nvSpPr>
        <p:spPr>
          <a:xfrm>
            <a:off x="288981" y="170898"/>
            <a:ext cx="67661" cy="5972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矩形 49"/>
          <p:cNvSpPr/>
          <p:nvPr/>
        </p:nvSpPr>
        <p:spPr>
          <a:xfrm>
            <a:off x="1414" y="6997978"/>
            <a:ext cx="12855928" cy="90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文本框 51"/>
          <p:cNvSpPr txBox="1"/>
          <p:nvPr/>
        </p:nvSpPr>
        <p:spPr>
          <a:xfrm>
            <a:off x="1396846" y="177189"/>
            <a:ext cx="1005404"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强度</a:t>
            </a:r>
            <a:endParaRPr kumimoji="0" lang="en-US" altLang="zh-CN" sz="3200" b="1" i="0" u="none" strike="noStrike" kern="1200" cap="none" spc="0" normalizeH="0" baseline="0" noProof="0" dirty="0">
              <a:ln>
                <a:noFill/>
              </a:ln>
              <a:solidFill>
                <a:prstClr val="white">
                  <a:lumMod val="65000"/>
                  <a:lumOff val="3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725519" y="170898"/>
            <a:ext cx="4877265" cy="550706"/>
          </a:xfrm>
          <a:prstGeom prst="rect">
            <a:avLst/>
          </a:prstGeom>
        </p:spPr>
      </p:pic>
      <p:pic>
        <p:nvPicPr>
          <p:cNvPr id="2" name="图片 1"/>
          <p:cNvPicPr>
            <a:picLocks noChangeAspect="1"/>
          </p:cNvPicPr>
          <p:nvPr/>
        </p:nvPicPr>
        <p:blipFill>
          <a:blip r:embed="rId4"/>
          <a:stretch>
            <a:fillRect/>
          </a:stretch>
        </p:blipFill>
        <p:spPr>
          <a:xfrm>
            <a:off x="6861423" y="1528093"/>
            <a:ext cx="5544616" cy="4297945"/>
          </a:xfrm>
          <a:prstGeom prst="rect">
            <a:avLst/>
          </a:prstGeom>
        </p:spPr>
      </p:pic>
      <p:sp>
        <p:nvSpPr>
          <p:cNvPr id="4" name="矩形 3"/>
          <p:cNvSpPr/>
          <p:nvPr/>
        </p:nvSpPr>
        <p:spPr>
          <a:xfrm>
            <a:off x="356642" y="863379"/>
            <a:ext cx="5565946" cy="954107"/>
          </a:xfrm>
          <a:prstGeom prst="rect">
            <a:avLst/>
          </a:prstGeom>
        </p:spPr>
        <p:txBody>
          <a:bodyPr wrap="square">
            <a:spAutoFit/>
          </a:bodyPr>
          <a:lstStyle/>
          <a:p>
            <a:r>
              <a:rPr lang="en-US" altLang="zh-CN" sz="2800" dirty="0"/>
              <a:t>1</a:t>
            </a:r>
            <a:r>
              <a:rPr lang="zh-CN" altLang="en-US" sz="2800" dirty="0"/>
              <a:t>、</a:t>
            </a:r>
            <a:r>
              <a:rPr lang="zh-CN" altLang="en-US" sz="2800" dirty="0">
                <a:solidFill>
                  <a:srgbClr val="FFFF00"/>
                </a:solidFill>
              </a:rPr>
              <a:t>强度</a:t>
            </a:r>
            <a:r>
              <a:rPr lang="en-US" altLang="zh-CN" sz="2800" dirty="0"/>
              <a:t>——</a:t>
            </a:r>
            <a:r>
              <a:rPr lang="zh-CN" altLang="en-US" sz="2800" dirty="0"/>
              <a:t>材料在载荷作用下抵抗变形或断裂的能力</a:t>
            </a:r>
          </a:p>
        </p:txBody>
      </p:sp>
      <p:sp>
        <p:nvSpPr>
          <p:cNvPr id="5" name="矩形 4"/>
          <p:cNvSpPr/>
          <p:nvPr/>
        </p:nvSpPr>
        <p:spPr>
          <a:xfrm>
            <a:off x="356641" y="1854394"/>
            <a:ext cx="5565947" cy="954107"/>
          </a:xfrm>
          <a:prstGeom prst="rect">
            <a:avLst/>
          </a:prstGeom>
        </p:spPr>
        <p:txBody>
          <a:bodyPr wrap="square">
            <a:spAutoFit/>
          </a:bodyPr>
          <a:lstStyle/>
          <a:p>
            <a:r>
              <a:rPr lang="zh-CN" altLang="en-US" sz="2800" dirty="0">
                <a:solidFill>
                  <a:srgbClr val="FFFF00"/>
                </a:solidFill>
              </a:rPr>
              <a:t>屈服强度：</a:t>
            </a:r>
            <a:r>
              <a:rPr lang="zh-CN" altLang="en-US" sz="2800" dirty="0"/>
              <a:t>材料抵抗外力作用开始</a:t>
            </a:r>
            <a:r>
              <a:rPr lang="zh-CN" altLang="en-US" sz="2800" dirty="0" smtClean="0"/>
              <a:t>产生明显</a:t>
            </a:r>
            <a:r>
              <a:rPr lang="zh-CN" altLang="en-US" sz="2800" dirty="0"/>
              <a:t>塑性变形的最低应力</a:t>
            </a:r>
          </a:p>
        </p:txBody>
      </p:sp>
      <p:sp>
        <p:nvSpPr>
          <p:cNvPr id="6" name="矩形 5"/>
          <p:cNvSpPr/>
          <p:nvPr/>
        </p:nvSpPr>
        <p:spPr>
          <a:xfrm>
            <a:off x="356640" y="3023137"/>
            <a:ext cx="5565947" cy="954107"/>
          </a:xfrm>
          <a:prstGeom prst="rect">
            <a:avLst/>
          </a:prstGeom>
        </p:spPr>
        <p:txBody>
          <a:bodyPr wrap="square">
            <a:spAutoFit/>
          </a:bodyPr>
          <a:lstStyle/>
          <a:p>
            <a:r>
              <a:rPr lang="zh-CN" altLang="en-US" sz="2800" dirty="0" smtClean="0">
                <a:solidFill>
                  <a:srgbClr val="FFFF00"/>
                </a:solidFill>
              </a:rPr>
              <a:t>抗拉强度：</a:t>
            </a:r>
            <a:r>
              <a:rPr lang="zh-CN" altLang="en-US" sz="2800" dirty="0" smtClean="0"/>
              <a:t>材料</a:t>
            </a:r>
            <a:r>
              <a:rPr lang="zh-CN" altLang="en-US" sz="2800" dirty="0"/>
              <a:t>抵抗外力作用不致断裂的最大应力</a:t>
            </a:r>
          </a:p>
        </p:txBody>
      </p:sp>
      <p:cxnSp>
        <p:nvCxnSpPr>
          <p:cNvPr id="8" name="直接箭头连接符 7"/>
          <p:cNvCxnSpPr>
            <a:stCxn id="5" idx="3"/>
          </p:cNvCxnSpPr>
          <p:nvPr/>
        </p:nvCxnSpPr>
        <p:spPr>
          <a:xfrm>
            <a:off x="5922588" y="2331448"/>
            <a:ext cx="2451003" cy="502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a:stCxn id="6" idx="3"/>
          </p:cNvCxnSpPr>
          <p:nvPr/>
        </p:nvCxnSpPr>
        <p:spPr>
          <a:xfrm flipV="1">
            <a:off x="5922587" y="2739683"/>
            <a:ext cx="4107188" cy="7605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p:cNvSpPr txBox="1"/>
          <p:nvPr/>
        </p:nvSpPr>
        <p:spPr>
          <a:xfrm>
            <a:off x="356640" y="4043750"/>
            <a:ext cx="5493938" cy="954107"/>
          </a:xfrm>
          <a:prstGeom prst="rect">
            <a:avLst/>
          </a:prstGeom>
          <a:noFill/>
        </p:spPr>
        <p:txBody>
          <a:bodyPr wrap="square" rtlCol="0">
            <a:spAutoFit/>
          </a:bodyPr>
          <a:lstStyle/>
          <a:p>
            <a:r>
              <a:rPr lang="zh-CN" altLang="en-US" sz="2800" dirty="0">
                <a:solidFill>
                  <a:srgbClr val="FFFF00"/>
                </a:solidFill>
              </a:rPr>
              <a:t>弹性变形：</a:t>
            </a:r>
            <a:r>
              <a:rPr lang="zh-CN" altLang="en-US" sz="2800" dirty="0"/>
              <a:t>遵循高中所学的胡克定律，</a:t>
            </a:r>
            <a:r>
              <a:rPr lang="en-US" altLang="zh-CN" sz="2800" dirty="0"/>
              <a:t>F=</a:t>
            </a:r>
            <a:r>
              <a:rPr lang="en-US" altLang="zh-CN" sz="2800" dirty="0" err="1"/>
              <a:t>kx</a:t>
            </a:r>
            <a:endParaRPr lang="zh-CN" altLang="en-US" sz="2800" dirty="0"/>
          </a:p>
        </p:txBody>
      </p:sp>
      <p:pic>
        <p:nvPicPr>
          <p:cNvPr id="13" name="图片 12"/>
          <p:cNvPicPr>
            <a:picLocks noChangeAspect="1"/>
          </p:cNvPicPr>
          <p:nvPr/>
        </p:nvPicPr>
        <p:blipFill>
          <a:blip r:embed="rId5"/>
          <a:stretch>
            <a:fillRect/>
          </a:stretch>
        </p:blipFill>
        <p:spPr>
          <a:xfrm>
            <a:off x="11273646" y="2834236"/>
            <a:ext cx="1139504" cy="1862209"/>
          </a:xfrm>
          <a:prstGeom prst="rect">
            <a:avLst/>
          </a:prstGeom>
        </p:spPr>
      </p:pic>
      <p:sp>
        <p:nvSpPr>
          <p:cNvPr id="14" name="文本框 13"/>
          <p:cNvSpPr txBox="1"/>
          <p:nvPr/>
        </p:nvSpPr>
        <p:spPr>
          <a:xfrm>
            <a:off x="7293471" y="6064597"/>
            <a:ext cx="4536504" cy="830997"/>
          </a:xfrm>
          <a:prstGeom prst="rect">
            <a:avLst/>
          </a:prstGeom>
          <a:noFill/>
        </p:spPr>
        <p:txBody>
          <a:bodyPr wrap="square" rtlCol="0">
            <a:spAutoFit/>
          </a:bodyPr>
          <a:lstStyle/>
          <a:p>
            <a:r>
              <a:rPr lang="zh-CN" altLang="en-US" sz="2400" dirty="0" smtClean="0"/>
              <a:t>材料拉伸变形过程，拉橡皮泥即将拉断时，有类似的颈缩现象</a:t>
            </a:r>
            <a:endParaRPr lang="zh-CN" altLang="en-US" sz="2400" dirty="0"/>
          </a:p>
        </p:txBody>
      </p:sp>
      <p:sp>
        <p:nvSpPr>
          <p:cNvPr id="15" name="矩形 14"/>
          <p:cNvSpPr/>
          <p:nvPr/>
        </p:nvSpPr>
        <p:spPr>
          <a:xfrm>
            <a:off x="322811" y="5374072"/>
            <a:ext cx="5599776" cy="1200329"/>
          </a:xfrm>
          <a:prstGeom prst="rect">
            <a:avLst/>
          </a:prstGeom>
        </p:spPr>
        <p:txBody>
          <a:bodyPr wrap="square">
            <a:spAutoFit/>
          </a:bodyPr>
          <a:lstStyle/>
          <a:p>
            <a:r>
              <a:rPr lang="zh-CN" altLang="en-US" sz="2400" dirty="0" smtClean="0">
                <a:solidFill>
                  <a:srgbClr val="FF0000"/>
                </a:solidFill>
              </a:rPr>
              <a:t>刚度</a:t>
            </a:r>
            <a:r>
              <a:rPr lang="zh-CN" altLang="en-US" sz="2400" dirty="0">
                <a:solidFill>
                  <a:srgbClr val="FF0000"/>
                </a:solidFill>
              </a:rPr>
              <a:t>：</a:t>
            </a:r>
            <a:r>
              <a:rPr lang="zh-CN" altLang="en-US" sz="2400" dirty="0"/>
              <a:t>材料受力时抵抗弹性变形的能力。指标为弹性模量</a:t>
            </a:r>
            <a:r>
              <a:rPr lang="en-US" altLang="zh-CN" sz="2400" dirty="0" smtClean="0"/>
              <a:t>E</a:t>
            </a:r>
            <a:r>
              <a:rPr lang="zh-CN" altLang="en-US" sz="2400" dirty="0" smtClean="0"/>
              <a:t>，或者简单的理解为劲度系数</a:t>
            </a:r>
            <a:r>
              <a:rPr lang="en-US" altLang="zh-CN" sz="2400" dirty="0" smtClean="0"/>
              <a:t>k</a:t>
            </a:r>
            <a:endParaRPr lang="en-US" altLang="zh-CN" sz="2400" dirty="0"/>
          </a:p>
        </p:txBody>
      </p:sp>
      <mc:AlternateContent xmlns:mc="http://schemas.openxmlformats.org/markup-compatibility/2006" xmlns:a14="http://schemas.microsoft.com/office/drawing/2010/main">
        <mc:Choice Requires="a14">
          <p:sp>
            <p:nvSpPr>
              <p:cNvPr id="3" name="文本框 2"/>
              <p:cNvSpPr txBox="1"/>
              <p:nvPr/>
            </p:nvSpPr>
            <p:spPr>
              <a:xfrm>
                <a:off x="7149455" y="952029"/>
                <a:ext cx="2880320" cy="369332"/>
              </a:xfrm>
              <a:prstGeom prst="rect">
                <a:avLst/>
              </a:prstGeom>
              <a:noFill/>
            </p:spPr>
            <p:txBody>
              <a:bodyPr wrap="square" rtlCol="0">
                <a:spAutoFit/>
              </a:bodyPr>
              <a:lstStyle/>
              <a:p>
                <a:r>
                  <a:rPr lang="zh-CN" altLang="en-US" dirty="0" smtClean="0"/>
                  <a:t>应力</a:t>
                </a:r>
                <a14:m>
                  <m:oMath xmlns:m="http://schemas.openxmlformats.org/officeDocument/2006/math">
                    <m:r>
                      <a:rPr lang="zh-CN" altLang="en-US" i="1" smtClean="0">
                        <a:latin typeface="Cambria Math" panose="02040503050406030204" pitchFamily="18" charset="0"/>
                      </a:rPr>
                      <m:t>𝜎</m:t>
                    </m:r>
                  </m:oMath>
                </a14:m>
                <a:r>
                  <a:rPr lang="zh-CN" altLang="en-US" dirty="0" smtClean="0"/>
                  <a:t>应变</a:t>
                </a:r>
                <a14:m>
                  <m:oMath xmlns:m="http://schemas.openxmlformats.org/officeDocument/2006/math">
                    <m:r>
                      <a:rPr lang="zh-CN" altLang="en-US" i="1" dirty="0" smtClean="0">
                        <a:latin typeface="Cambria Math" panose="02040503050406030204" pitchFamily="18" charset="0"/>
                      </a:rPr>
                      <m:t>𝜀</m:t>
                    </m:r>
                  </m:oMath>
                </a14:m>
                <a:r>
                  <a:rPr lang="zh-CN" altLang="en-US" dirty="0" smtClean="0"/>
                  <a:t>曲线</a:t>
                </a:r>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7149455" y="952029"/>
                <a:ext cx="2880320" cy="369332"/>
              </a:xfrm>
              <a:prstGeom prst="rect">
                <a:avLst/>
              </a:prstGeom>
              <a:blipFill>
                <a:blip r:embed="rId6"/>
                <a:stretch>
                  <a:fillRect l="-1907"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01514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3.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4.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7.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1992</Words>
  <Application>Microsoft Office PowerPoint</Application>
  <PresentationFormat>自定义</PresentationFormat>
  <Paragraphs>218</Paragraphs>
  <Slides>40</Slides>
  <Notes>29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等线</vt:lpstr>
      <vt:lpstr>等线 Light</vt:lpstr>
      <vt:lpstr>宋体</vt:lpstr>
      <vt:lpstr>微软雅黑</vt:lpstr>
      <vt:lpstr>Arial</vt:lpstr>
      <vt:lpstr>Calibri</vt:lpstr>
      <vt:lpstr>Calibri Light</vt:lpstr>
      <vt:lpstr>Cambria Math</vt:lpstr>
      <vt:lpstr>Impact</vt:lpstr>
      <vt:lpstr>Times New Roman</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bt1023</dc:title>
  <dc:creator/>
  <cp:lastModifiedBy/>
  <cp:revision>2</cp:revision>
  <dcterms:created xsi:type="dcterms:W3CDTF">2017-02-12T11:02:00Z</dcterms:created>
  <dcterms:modified xsi:type="dcterms:W3CDTF">2020-07-22T10:12:48Z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